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55" Target="slides/slide38.xml" Type="http://schemas.openxmlformats.org/officeDocument/2006/relationships/slide"/><Relationship Id="rId56" Target="slides/slide39.xml" Type="http://schemas.openxmlformats.org/officeDocument/2006/relationships/slide"/><Relationship Id="rId57" Target="slides/slide40.xml" Type="http://schemas.openxmlformats.org/officeDocument/2006/relationships/slide"/><Relationship Id="rId58" Target="slides/slide41.xml" Type="http://schemas.openxmlformats.org/officeDocument/2006/relationships/slide"/><Relationship Id="rId59" Target="slides/slide4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3.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8.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49385"/>
            <a:ext cx="7931394" cy="1417577"/>
          </a:xfrm>
          <a:prstGeom prst="rect">
            <a:avLst/>
          </a:prstGeom>
        </p:spPr>
        <p:txBody>
          <a:bodyPr anchor="t" rtlCol="false" tIns="0" lIns="0" bIns="0" rIns="0">
            <a:spAutoFit/>
          </a:bodyPr>
          <a:lstStyle/>
          <a:p>
            <a:pPr>
              <a:lnSpc>
                <a:spcPts val="10571"/>
              </a:lnSpc>
            </a:pPr>
            <a:r>
              <a:rPr lang="en-US" sz="10678">
                <a:solidFill>
                  <a:srgbClr val="004AAD"/>
                </a:solidFill>
                <a:latin typeface="Montserrat Classic Bold"/>
              </a:rPr>
              <a:t>CAPSTONE</a:t>
            </a:r>
          </a:p>
        </p:txBody>
      </p:sp>
      <p:sp>
        <p:nvSpPr>
          <p:cNvPr name="TextBox 6" id="6"/>
          <p:cNvSpPr txBox="true"/>
          <p:nvPr/>
        </p:nvSpPr>
        <p:spPr>
          <a:xfrm rot="0">
            <a:off x="1028700" y="4863860"/>
            <a:ext cx="8544752" cy="1597654"/>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PROJECT</a:t>
            </a:r>
          </a:p>
        </p:txBody>
      </p:sp>
      <p:sp>
        <p:nvSpPr>
          <p:cNvPr name="TextBox 7" id="7"/>
          <p:cNvSpPr txBox="true"/>
          <p:nvPr/>
        </p:nvSpPr>
        <p:spPr>
          <a:xfrm rot="0">
            <a:off x="1704162" y="1050375"/>
            <a:ext cx="4176416" cy="675250"/>
          </a:xfrm>
          <a:prstGeom prst="rect">
            <a:avLst/>
          </a:prstGeom>
        </p:spPr>
        <p:txBody>
          <a:bodyPr anchor="t" rtlCol="false" tIns="0" lIns="0" bIns="0" rIns="0">
            <a:spAutoFit/>
          </a:bodyPr>
          <a:lstStyle/>
          <a:p>
            <a:pPr>
              <a:lnSpc>
                <a:spcPts val="5530"/>
              </a:lnSpc>
            </a:pPr>
            <a:r>
              <a:rPr lang="en-US" sz="3950">
                <a:solidFill>
                  <a:srgbClr val="004AAD"/>
                </a:solidFill>
                <a:latin typeface="Montserrat Classic Bold Italics"/>
              </a:rPr>
              <a:t>Retail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94083" y="590486"/>
            <a:ext cx="11099833" cy="1009779"/>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PROBLEM STATEMENT</a:t>
            </a:r>
          </a:p>
        </p:txBody>
      </p:sp>
      <p:sp>
        <p:nvSpPr>
          <p:cNvPr name="TextBox 3" id="3"/>
          <p:cNvSpPr txBox="true"/>
          <p:nvPr/>
        </p:nvSpPr>
        <p:spPr>
          <a:xfrm rot="0">
            <a:off x="1652747" y="2040813"/>
            <a:ext cx="14982506" cy="5681496"/>
          </a:xfrm>
          <a:prstGeom prst="rect">
            <a:avLst/>
          </a:prstGeom>
        </p:spPr>
        <p:txBody>
          <a:bodyPr anchor="t" rtlCol="false" tIns="0" lIns="0" bIns="0" rIns="0">
            <a:spAutoFit/>
          </a:bodyPr>
          <a:lstStyle/>
          <a:p>
            <a:pPr>
              <a:lnSpc>
                <a:spcPts val="4183"/>
              </a:lnSpc>
            </a:pPr>
            <a:r>
              <a:rPr lang="en-US" sz="2614">
                <a:solidFill>
                  <a:srgbClr val="2E2E2E"/>
                </a:solidFill>
                <a:latin typeface="Montserrat Classic"/>
              </a:rPr>
              <a:t>The objective of this project is to develop a Power BI dashboard using the Retail Database to provide comprehensive insights into the retail business's performance. The dashboard will focus on sales, product, customer, and demographic analysis, aiming to facilitate data-driven decision-making, optimize sales strategies, and enhance customer experiences. The goal is to empower retail stakeholders with actionable insights, enabling them to identify top-selling products, customer preferences, and target demographics. The dashboard will offer valuable insights and recommendations for targeted marketing, inventory optimization, and personalized customer experiences. The final deliverables will include a report and presentation showcasing the dashboard's findings and significance, serving as a powerful tool for retail stakeholders to improve business strategies and achieve success in the competitive retail market.</a:t>
            </a:r>
          </a:p>
        </p:txBody>
      </p:sp>
      <p:sp>
        <p:nvSpPr>
          <p:cNvPr name="Freeform 4" id="4"/>
          <p:cNvSpPr/>
          <p:nvPr/>
        </p:nvSpPr>
        <p:spPr>
          <a:xfrm flipH="true" flipV="false" rot="8243363">
            <a:off x="-2670156" y="72158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10405298">
            <a:off x="12635489" y="7422265"/>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48029" y="2887948"/>
            <a:ext cx="618225" cy="754753"/>
          </a:xfrm>
          <a:custGeom>
            <a:avLst/>
            <a:gdLst/>
            <a:ahLst/>
            <a:cxnLst/>
            <a:rect r="r" b="b" t="t" l="l"/>
            <a:pathLst>
              <a:path h="754753" w="618225">
                <a:moveTo>
                  <a:pt x="0" y="0"/>
                </a:moveTo>
                <a:lnTo>
                  <a:pt x="618225" y="0"/>
                </a:lnTo>
                <a:lnTo>
                  <a:pt x="618225" y="754753"/>
                </a:lnTo>
                <a:lnTo>
                  <a:pt x="0" y="75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377960"/>
            <a:ext cx="8544752" cy="1597654"/>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POWER-BI </a:t>
            </a:r>
          </a:p>
        </p:txBody>
      </p:sp>
      <p:sp>
        <p:nvSpPr>
          <p:cNvPr name="TextBox 6" id="6"/>
          <p:cNvSpPr txBox="true"/>
          <p:nvPr/>
        </p:nvSpPr>
        <p:spPr>
          <a:xfrm rot="0">
            <a:off x="1028700" y="4928154"/>
            <a:ext cx="10816487" cy="3112129"/>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PROBLEM STATEMENTS</a:t>
            </a:r>
          </a:p>
        </p:txBody>
      </p:sp>
      <p:sp>
        <p:nvSpPr>
          <p:cNvPr name="Freeform 7" id="7"/>
          <p:cNvSpPr/>
          <p:nvPr/>
        </p:nvSpPr>
        <p:spPr>
          <a:xfrm flipH="false" flipV="false" rot="0">
            <a:off x="-336435" y="-128589"/>
            <a:ext cx="2113996" cy="2580847"/>
          </a:xfrm>
          <a:custGeom>
            <a:avLst/>
            <a:gdLst/>
            <a:ahLst/>
            <a:cxnLst/>
            <a:rect r="r" b="b" t="t" l="l"/>
            <a:pathLst>
              <a:path h="2580847" w="2113996">
                <a:moveTo>
                  <a:pt x="0" y="0"/>
                </a:moveTo>
                <a:lnTo>
                  <a:pt x="2113997" y="0"/>
                </a:lnTo>
                <a:lnTo>
                  <a:pt x="2113997" y="2580847"/>
                </a:lnTo>
                <a:lnTo>
                  <a:pt x="0" y="2580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76510" cy="10287000"/>
          </a:xfrm>
          <a:custGeom>
            <a:avLst/>
            <a:gdLst/>
            <a:ahLst/>
            <a:cxnLst/>
            <a:rect r="r" b="b" t="t" l="l"/>
            <a:pathLst>
              <a:path h="10287000" w="18376510">
                <a:moveTo>
                  <a:pt x="0" y="0"/>
                </a:moveTo>
                <a:lnTo>
                  <a:pt x="18376510" y="0"/>
                </a:lnTo>
                <a:lnTo>
                  <a:pt x="18376510" y="10287000"/>
                </a:lnTo>
                <a:lnTo>
                  <a:pt x="0" y="1028700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6355013" y="-4184329"/>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703661"/>
            <a:ext cx="18288000" cy="3334546"/>
          </a:xfrm>
          <a:prstGeom prst="rect">
            <a:avLst/>
          </a:prstGeom>
        </p:spPr>
        <p:txBody>
          <a:bodyPr anchor="t" rtlCol="false" tIns="0" lIns="0" bIns="0" rIns="0">
            <a:spAutoFit/>
          </a:bodyPr>
          <a:lstStyle/>
          <a:p>
            <a:pPr>
              <a:lnSpc>
                <a:spcPts val="4474"/>
              </a:lnSpc>
            </a:pPr>
            <a:r>
              <a:rPr lang="en-US" sz="2796">
                <a:solidFill>
                  <a:srgbClr val="2E2E2E"/>
                </a:solidFill>
                <a:latin typeface="Montserrat Classic"/>
              </a:rPr>
              <a:t>Monthly revenue can vary significantly across different product categories and industries. Several factors influence these variations, including consumer demand and market trends.</a:t>
            </a:r>
          </a:p>
          <a:p>
            <a:pPr marL="603838" indent="-301919" lvl="1">
              <a:lnSpc>
                <a:spcPts val="4474"/>
              </a:lnSpc>
              <a:buFont typeface="Arial"/>
              <a:buChar char="•"/>
            </a:pPr>
            <a:r>
              <a:rPr lang="en-US" sz="2796">
                <a:solidFill>
                  <a:srgbClr val="2E2E2E"/>
                </a:solidFill>
                <a:latin typeface="Montserrat Classic"/>
              </a:rPr>
              <a:t>Consumer Demand: The level of consumer demand for a particular product category can drive monthly revenue fluctuations.</a:t>
            </a:r>
          </a:p>
          <a:p>
            <a:pPr marL="603838" indent="-301919" lvl="1">
              <a:lnSpc>
                <a:spcPts val="4474"/>
              </a:lnSpc>
              <a:buFont typeface="Arial"/>
              <a:buChar char="•"/>
            </a:pPr>
            <a:r>
              <a:rPr lang="en-US" sz="2796">
                <a:solidFill>
                  <a:srgbClr val="2E2E2E"/>
                </a:solidFill>
                <a:latin typeface="Montserrat Classic"/>
              </a:rPr>
              <a:t>Market Trends and Innovation: Emerging trends and new product innovations can drive fluctuations in monthly revenue.</a:t>
            </a:r>
          </a:p>
        </p:txBody>
      </p:sp>
      <p:sp>
        <p:nvSpPr>
          <p:cNvPr name="TextBox 4" id="4"/>
          <p:cNvSpPr txBox="true"/>
          <p:nvPr/>
        </p:nvSpPr>
        <p:spPr>
          <a:xfrm rot="0">
            <a:off x="385109" y="448310"/>
            <a:ext cx="14952374"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monthly revenue vary across different product categories?</a:t>
            </a:r>
          </a:p>
        </p:txBody>
      </p:sp>
      <p:sp>
        <p:nvSpPr>
          <p:cNvPr name="Freeform 5" id="5"/>
          <p:cNvSpPr/>
          <p:nvPr/>
        </p:nvSpPr>
        <p:spPr>
          <a:xfrm flipH="true" flipV="false" rot="-1587465">
            <a:off x="14145062" y="-2900348"/>
            <a:ext cx="7948991" cy="6460361"/>
          </a:xfrm>
          <a:custGeom>
            <a:avLst/>
            <a:gdLst/>
            <a:ahLst/>
            <a:cxnLst/>
            <a:rect r="r" b="b" t="t" l="l"/>
            <a:pathLst>
              <a:path h="6460361" w="7948991">
                <a:moveTo>
                  <a:pt x="7948990" y="0"/>
                </a:moveTo>
                <a:lnTo>
                  <a:pt x="0" y="0"/>
                </a:lnTo>
                <a:lnTo>
                  <a:pt x="0" y="6460361"/>
                </a:lnTo>
                <a:lnTo>
                  <a:pt x="7948990" y="6460361"/>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07879" y="5143500"/>
            <a:ext cx="13187059" cy="5143500"/>
          </a:xfrm>
          <a:custGeom>
            <a:avLst/>
            <a:gdLst/>
            <a:ahLst/>
            <a:cxnLst/>
            <a:rect r="r" b="b" t="t" l="l"/>
            <a:pathLst>
              <a:path h="5143500" w="13187059">
                <a:moveTo>
                  <a:pt x="0" y="0"/>
                </a:moveTo>
                <a:lnTo>
                  <a:pt x="13187059" y="0"/>
                </a:lnTo>
                <a:lnTo>
                  <a:pt x="13187059" y="5143500"/>
                </a:lnTo>
                <a:lnTo>
                  <a:pt x="0" y="5143500"/>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6422587" y="-7035728"/>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50091" y="2961764"/>
            <a:ext cx="6654648" cy="451167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illustrates a trend in customer orders over the past few years. It shows that customers tend to place orders at the beginning and end of the year, with the highest number of customer orders occurring in the months of October to December. However, we should focus on the mid-year months, where customer orders are decreasing.</a:t>
            </a:r>
          </a:p>
        </p:txBody>
      </p:sp>
      <p:sp>
        <p:nvSpPr>
          <p:cNvPr name="Freeform 5" id="5"/>
          <p:cNvSpPr/>
          <p:nvPr/>
        </p:nvSpPr>
        <p:spPr>
          <a:xfrm flipH="true" flipV="false" rot="-1587465">
            <a:off x="14145062" y="-2900348"/>
            <a:ext cx="7948991" cy="6460361"/>
          </a:xfrm>
          <a:custGeom>
            <a:avLst/>
            <a:gdLst/>
            <a:ahLst/>
            <a:cxnLst/>
            <a:rect r="r" b="b" t="t" l="l"/>
            <a:pathLst>
              <a:path h="6460361" w="7948991">
                <a:moveTo>
                  <a:pt x="7948990" y="0"/>
                </a:moveTo>
                <a:lnTo>
                  <a:pt x="0" y="0"/>
                </a:lnTo>
                <a:lnTo>
                  <a:pt x="0" y="6460361"/>
                </a:lnTo>
                <a:lnTo>
                  <a:pt x="7948990" y="6460361"/>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85109" y="448310"/>
            <a:ext cx="14952374"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trend in customer order volume over the past year?</a:t>
            </a:r>
          </a:p>
        </p:txBody>
      </p:sp>
      <p:sp>
        <p:nvSpPr>
          <p:cNvPr name="Freeform 7" id="7"/>
          <p:cNvSpPr/>
          <p:nvPr/>
        </p:nvSpPr>
        <p:spPr>
          <a:xfrm flipH="false" flipV="false" rot="0">
            <a:off x="7748970" y="2905302"/>
            <a:ext cx="10539030" cy="4978783"/>
          </a:xfrm>
          <a:custGeom>
            <a:avLst/>
            <a:gdLst/>
            <a:ahLst/>
            <a:cxnLst/>
            <a:rect r="r" b="b" t="t" l="l"/>
            <a:pathLst>
              <a:path h="4978783" w="10539030">
                <a:moveTo>
                  <a:pt x="0" y="0"/>
                </a:moveTo>
                <a:lnTo>
                  <a:pt x="10539030" y="0"/>
                </a:lnTo>
                <a:lnTo>
                  <a:pt x="10539030" y="4978783"/>
                </a:lnTo>
                <a:lnTo>
                  <a:pt x="0" y="4978783"/>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0030" y="2701157"/>
            <a:ext cx="6333176" cy="50165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shows customers with highest sales compare to the rest of customers.</a:t>
            </a:r>
          </a:p>
          <a:p>
            <a:pPr>
              <a:lnSpc>
                <a:spcPts val="3999"/>
              </a:lnSpc>
            </a:pPr>
            <a:r>
              <a:rPr lang="en-US" sz="2499">
                <a:solidFill>
                  <a:srgbClr val="2E2E2E"/>
                </a:solidFill>
                <a:latin typeface="Montserrat Classic"/>
              </a:rPr>
              <a:t>Here are some common comparisons between the sales performance of top customers and the rest:</a:t>
            </a:r>
          </a:p>
          <a:p>
            <a:pPr marL="539749" indent="-269875" lvl="1">
              <a:lnSpc>
                <a:spcPts val="3999"/>
              </a:lnSpc>
              <a:buFont typeface="Arial"/>
              <a:buChar char="•"/>
            </a:pPr>
            <a:r>
              <a:rPr lang="en-US" sz="2499">
                <a:solidFill>
                  <a:srgbClr val="2E2E2E"/>
                </a:solidFill>
                <a:latin typeface="Montserrat Classic Semi-Bold"/>
              </a:rPr>
              <a:t>Revenue Contribution</a:t>
            </a:r>
          </a:p>
          <a:p>
            <a:pPr marL="539749" indent="-269875" lvl="1">
              <a:lnSpc>
                <a:spcPts val="3999"/>
              </a:lnSpc>
              <a:buFont typeface="Arial"/>
              <a:buChar char="•"/>
            </a:pPr>
            <a:r>
              <a:rPr lang="en-US" sz="2499">
                <a:solidFill>
                  <a:srgbClr val="2E2E2E"/>
                </a:solidFill>
                <a:latin typeface="Montserrat Classic Semi-Bold"/>
              </a:rPr>
              <a:t>Order Frequency</a:t>
            </a:r>
          </a:p>
          <a:p>
            <a:pPr marL="539749" indent="-269875" lvl="1">
              <a:lnSpc>
                <a:spcPts val="3999"/>
              </a:lnSpc>
              <a:buFont typeface="Arial"/>
              <a:buChar char="•"/>
            </a:pPr>
            <a:r>
              <a:rPr lang="en-US" sz="2499">
                <a:solidFill>
                  <a:srgbClr val="2E2E2E"/>
                </a:solidFill>
                <a:latin typeface="Montserrat Classic Semi-Bold"/>
              </a:rPr>
              <a:t>Order Size</a:t>
            </a:r>
          </a:p>
          <a:p>
            <a:pPr marL="539749" indent="-269875" lvl="1">
              <a:lnSpc>
                <a:spcPts val="3999"/>
              </a:lnSpc>
              <a:buFont typeface="Arial"/>
              <a:buChar char="•"/>
            </a:pPr>
            <a:r>
              <a:rPr lang="en-US" sz="2499">
                <a:solidFill>
                  <a:srgbClr val="2E2E2E"/>
                </a:solidFill>
                <a:latin typeface="Montserrat Classic Semi-Bold"/>
              </a:rPr>
              <a:t>Loyalty</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05130"/>
            <a:ext cx="9894550"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the sales performance of top customers compare to the rest?</a:t>
            </a:r>
          </a:p>
        </p:txBody>
      </p:sp>
      <p:sp>
        <p:nvSpPr>
          <p:cNvPr name="Freeform 6" id="6"/>
          <p:cNvSpPr/>
          <p:nvPr/>
        </p:nvSpPr>
        <p:spPr>
          <a:xfrm flipH="true" flipV="false" rot="-1587465">
            <a:off x="14145062" y="-2900348"/>
            <a:ext cx="7948991" cy="6460361"/>
          </a:xfrm>
          <a:custGeom>
            <a:avLst/>
            <a:gdLst/>
            <a:ahLst/>
            <a:cxnLst/>
            <a:rect r="r" b="b" t="t" l="l"/>
            <a:pathLst>
              <a:path h="6460361" w="7948991">
                <a:moveTo>
                  <a:pt x="7948990" y="0"/>
                </a:moveTo>
                <a:lnTo>
                  <a:pt x="0" y="0"/>
                </a:lnTo>
                <a:lnTo>
                  <a:pt x="0" y="6460361"/>
                </a:lnTo>
                <a:lnTo>
                  <a:pt x="7948990" y="6460361"/>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633206" y="5604190"/>
            <a:ext cx="11636846" cy="4682810"/>
          </a:xfrm>
          <a:custGeom>
            <a:avLst/>
            <a:gdLst/>
            <a:ahLst/>
            <a:cxnLst/>
            <a:rect r="r" b="b" t="t" l="l"/>
            <a:pathLst>
              <a:path h="4682810" w="11636846">
                <a:moveTo>
                  <a:pt x="0" y="0"/>
                </a:moveTo>
                <a:lnTo>
                  <a:pt x="11636846" y="0"/>
                </a:lnTo>
                <a:lnTo>
                  <a:pt x="11636846" y="4682810"/>
                </a:lnTo>
                <a:lnTo>
                  <a:pt x="0" y="4682810"/>
                </a:lnTo>
                <a:lnTo>
                  <a:pt x="0" y="0"/>
                </a:lnTo>
                <a:close/>
              </a:path>
            </a:pathLst>
          </a:custGeom>
          <a:blipFill>
            <a:blip r:embed="rId6"/>
            <a:stretch>
              <a:fillRect l="0" t="0" r="0" b="0"/>
            </a:stretch>
          </a:blipFill>
        </p:spPr>
      </p:sp>
      <p:sp>
        <p:nvSpPr>
          <p:cNvPr name="Freeform 8" id="8"/>
          <p:cNvSpPr/>
          <p:nvPr/>
        </p:nvSpPr>
        <p:spPr>
          <a:xfrm flipH="false" flipV="false" rot="0">
            <a:off x="10467980" y="181490"/>
            <a:ext cx="5822736" cy="5422701"/>
          </a:xfrm>
          <a:custGeom>
            <a:avLst/>
            <a:gdLst/>
            <a:ahLst/>
            <a:cxnLst/>
            <a:rect r="r" b="b" t="t" l="l"/>
            <a:pathLst>
              <a:path h="5422701" w="5822736">
                <a:moveTo>
                  <a:pt x="0" y="0"/>
                </a:moveTo>
                <a:lnTo>
                  <a:pt x="5822736" y="0"/>
                </a:lnTo>
                <a:lnTo>
                  <a:pt x="5822736" y="5422700"/>
                </a:lnTo>
                <a:lnTo>
                  <a:pt x="0" y="5422700"/>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73572" cy="10287000"/>
          </a:xfrm>
          <a:custGeom>
            <a:avLst/>
            <a:gdLst/>
            <a:ahLst/>
            <a:cxnLst/>
            <a:rect r="r" b="b" t="t" l="l"/>
            <a:pathLst>
              <a:path h="10287000" w="18373572">
                <a:moveTo>
                  <a:pt x="0" y="0"/>
                </a:moveTo>
                <a:lnTo>
                  <a:pt x="18373572" y="0"/>
                </a:lnTo>
                <a:lnTo>
                  <a:pt x="18373572" y="10287000"/>
                </a:lnTo>
                <a:lnTo>
                  <a:pt x="0" y="1028700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42934" y="2640292"/>
            <a:ext cx="5990272" cy="400685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shows distribution of product Sales across different product category.</a:t>
            </a:r>
          </a:p>
          <a:p>
            <a:pPr>
              <a:lnSpc>
                <a:spcPts val="3999"/>
              </a:lnSpc>
            </a:pPr>
            <a:r>
              <a:rPr lang="en-US" sz="2499">
                <a:solidFill>
                  <a:srgbClr val="2E2E2E"/>
                </a:solidFill>
                <a:latin typeface="Montserrat Classic"/>
              </a:rPr>
              <a:t>This graph illustrates the market situation for various products, helping us identify specific products where we can focus our efforts to increase sales.</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05130"/>
            <a:ext cx="15809633"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distribution of product sales across different product lines?</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633206" y="3046902"/>
            <a:ext cx="11826456" cy="5408440"/>
          </a:xfrm>
          <a:custGeom>
            <a:avLst/>
            <a:gdLst/>
            <a:ahLst/>
            <a:cxnLst/>
            <a:rect r="r" b="b" t="t" l="l"/>
            <a:pathLst>
              <a:path h="5408440" w="11826456">
                <a:moveTo>
                  <a:pt x="0" y="0"/>
                </a:moveTo>
                <a:lnTo>
                  <a:pt x="11826456" y="0"/>
                </a:lnTo>
                <a:lnTo>
                  <a:pt x="11826456" y="5408441"/>
                </a:lnTo>
                <a:lnTo>
                  <a:pt x="0" y="5408441"/>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45" y="3215567"/>
            <a:ext cx="5990272" cy="50165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The profitability of different products can vary based on their quantity in stock. Here are some considerations when comparing the profitability of products in relation to their stock levels:</a:t>
            </a:r>
          </a:p>
          <a:p>
            <a:pPr marL="539749" indent="-269875" lvl="1">
              <a:lnSpc>
                <a:spcPts val="3999"/>
              </a:lnSpc>
              <a:buFont typeface="Arial"/>
              <a:buChar char="•"/>
            </a:pPr>
            <a:r>
              <a:rPr lang="en-US" sz="2499">
                <a:solidFill>
                  <a:srgbClr val="2E2E2E"/>
                </a:solidFill>
                <a:latin typeface="Montserrat Classic"/>
              </a:rPr>
              <a:t>High Demand, High Stock</a:t>
            </a:r>
          </a:p>
          <a:p>
            <a:pPr marL="539749" indent="-269875" lvl="1">
              <a:lnSpc>
                <a:spcPts val="3999"/>
              </a:lnSpc>
              <a:buFont typeface="Arial"/>
              <a:buChar char="•"/>
            </a:pPr>
            <a:r>
              <a:rPr lang="en-US" sz="2499">
                <a:solidFill>
                  <a:srgbClr val="2E2E2E"/>
                </a:solidFill>
                <a:latin typeface="Montserrat Classic"/>
              </a:rPr>
              <a:t>Low Demand, Low Stock</a:t>
            </a:r>
          </a:p>
          <a:p>
            <a:pPr marL="539749" indent="-269875" lvl="1">
              <a:lnSpc>
                <a:spcPts val="3999"/>
              </a:lnSpc>
              <a:buFont typeface="Arial"/>
              <a:buChar char="•"/>
            </a:pPr>
            <a:r>
              <a:rPr lang="en-US" sz="2499">
                <a:solidFill>
                  <a:srgbClr val="2E2E2E"/>
                </a:solidFill>
                <a:latin typeface="Montserrat Classic"/>
              </a:rPr>
              <a:t>Low Demand, High Stock</a:t>
            </a:r>
          </a:p>
          <a:p>
            <a:pPr marL="539749" indent="-269875" lvl="1">
              <a:lnSpc>
                <a:spcPts val="3999"/>
              </a:lnSpc>
              <a:buFont typeface="Arial"/>
              <a:buChar char="•"/>
            </a:pPr>
            <a:r>
              <a:rPr lang="en-US" sz="2499">
                <a:solidFill>
                  <a:srgbClr val="2E2E2E"/>
                </a:solidFill>
                <a:latin typeface="Montserrat Classic"/>
              </a:rPr>
              <a:t>Product Margins</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05130"/>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the profitability of different products compare based on their quantity in stock?</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658534" y="3310817"/>
            <a:ext cx="10629466" cy="5297135"/>
          </a:xfrm>
          <a:custGeom>
            <a:avLst/>
            <a:gdLst/>
            <a:ahLst/>
            <a:cxnLst/>
            <a:rect r="r" b="b" t="t" l="l"/>
            <a:pathLst>
              <a:path h="5297135" w="10629466">
                <a:moveTo>
                  <a:pt x="0" y="0"/>
                </a:moveTo>
                <a:lnTo>
                  <a:pt x="10629466" y="0"/>
                </a:lnTo>
                <a:lnTo>
                  <a:pt x="10629466" y="5297134"/>
                </a:lnTo>
                <a:lnTo>
                  <a:pt x="0" y="5297134"/>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6294" y="6713344"/>
            <a:ext cx="14327593" cy="3190861"/>
          </a:xfrm>
          <a:prstGeom prst="rect">
            <a:avLst/>
          </a:prstGeom>
        </p:spPr>
        <p:txBody>
          <a:bodyPr anchor="t" rtlCol="false" tIns="0" lIns="0" bIns="0" rIns="0">
            <a:spAutoFit/>
          </a:bodyPr>
          <a:lstStyle/>
          <a:p>
            <a:pPr>
              <a:lnSpc>
                <a:spcPts val="5117"/>
              </a:lnSpc>
            </a:pPr>
            <a:r>
              <a:rPr lang="en-US" sz="3198">
                <a:solidFill>
                  <a:srgbClr val="2E2E2E"/>
                </a:solidFill>
                <a:latin typeface="Montserrat Classic"/>
              </a:rPr>
              <a:t>Product pricing has a significant impact on sales volume. The relationship between pricing and sales volume is a fundamental aspect of pricing strategy, and it can vary depending on various factors, including the product, market, and consumer behavior. Here are some ways in which product pricing affects sales volume:</a:t>
            </a:r>
          </a:p>
        </p:txBody>
      </p:sp>
      <p:sp>
        <p:nvSpPr>
          <p:cNvPr name="Freeform 4" id="4"/>
          <p:cNvSpPr/>
          <p:nvPr/>
        </p:nvSpPr>
        <p:spPr>
          <a:xfrm flipH="true" flipV="false" rot="8243363">
            <a:off x="-150563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405130"/>
            <a:ext cx="15809633"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product pricing impact sales volume?</a:t>
            </a:r>
          </a:p>
        </p:txBody>
      </p:sp>
      <p:sp>
        <p:nvSpPr>
          <p:cNvPr name="Freeform 6" id="6"/>
          <p:cNvSpPr/>
          <p:nvPr/>
        </p:nvSpPr>
        <p:spPr>
          <a:xfrm flipH="true" flipV="false" rot="151001">
            <a:off x="13708730" y="5314907"/>
            <a:ext cx="7948991" cy="6460361"/>
          </a:xfrm>
          <a:custGeom>
            <a:avLst/>
            <a:gdLst/>
            <a:ahLst/>
            <a:cxnLst/>
            <a:rect r="r" b="b" t="t" l="l"/>
            <a:pathLst>
              <a:path h="6460361" w="7948991">
                <a:moveTo>
                  <a:pt x="7948990" y="0"/>
                </a:moveTo>
                <a:lnTo>
                  <a:pt x="0" y="0"/>
                </a:lnTo>
                <a:lnTo>
                  <a:pt x="0" y="6460361"/>
                </a:lnTo>
                <a:lnTo>
                  <a:pt x="7948990" y="6460361"/>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957800" y="1317220"/>
            <a:ext cx="15330200" cy="5294545"/>
          </a:xfrm>
          <a:custGeom>
            <a:avLst/>
            <a:gdLst/>
            <a:ahLst/>
            <a:cxnLst/>
            <a:rect r="r" b="b" t="t" l="l"/>
            <a:pathLst>
              <a:path h="5294545" w="15330200">
                <a:moveTo>
                  <a:pt x="0" y="0"/>
                </a:moveTo>
                <a:lnTo>
                  <a:pt x="15330200" y="0"/>
                </a:lnTo>
                <a:lnTo>
                  <a:pt x="15330200" y="5294546"/>
                </a:lnTo>
                <a:lnTo>
                  <a:pt x="0" y="5294546"/>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547142" cy="10287000"/>
          </a:xfrm>
          <a:custGeom>
            <a:avLst/>
            <a:gdLst/>
            <a:ahLst/>
            <a:cxnLst/>
            <a:rect r="r" b="b" t="t" l="l"/>
            <a:pathLst>
              <a:path h="10287000" w="18547142">
                <a:moveTo>
                  <a:pt x="0" y="0"/>
                </a:moveTo>
                <a:lnTo>
                  <a:pt x="18547142" y="0"/>
                </a:lnTo>
                <a:lnTo>
                  <a:pt x="18547142" y="10287000"/>
                </a:lnTo>
                <a:lnTo>
                  <a:pt x="0" y="10287000"/>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444670" cy="10357818"/>
          </a:xfrm>
          <a:custGeom>
            <a:avLst/>
            <a:gdLst/>
            <a:ahLst/>
            <a:cxnLst/>
            <a:rect r="r" b="b" t="t" l="l"/>
            <a:pathLst>
              <a:path h="10357818" w="18444670">
                <a:moveTo>
                  <a:pt x="0" y="0"/>
                </a:moveTo>
                <a:lnTo>
                  <a:pt x="18444670" y="0"/>
                </a:lnTo>
                <a:lnTo>
                  <a:pt x="18444670" y="10357818"/>
                </a:lnTo>
                <a:lnTo>
                  <a:pt x="0" y="10357818"/>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45" y="2587625"/>
            <a:ext cx="9676483" cy="501650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The distribution of customers across different demographic segments refers to how customers are divided or categorized based on various demographic characteristics. Demographic segments typically include factors such as age, gender, income, education level, marital status, location (geographic region), and more. Analyzing this distribution can provide valuable insights into a business's customer base and help tailor marketing, product development, and customer service strategies. </a:t>
            </a:r>
          </a:p>
          <a:p>
            <a:pPr>
              <a:lnSpc>
                <a:spcPts val="3999"/>
              </a:lnSpc>
            </a:pP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520" y="192346"/>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distribution of customers across different demographic segments?</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770338" y="1244222"/>
            <a:ext cx="5884177" cy="8914189"/>
          </a:xfrm>
          <a:custGeom>
            <a:avLst/>
            <a:gdLst/>
            <a:ahLst/>
            <a:cxnLst/>
            <a:rect r="r" b="b" t="t" l="l"/>
            <a:pathLst>
              <a:path h="8914189" w="5884177">
                <a:moveTo>
                  <a:pt x="0" y="0"/>
                </a:moveTo>
                <a:lnTo>
                  <a:pt x="5884177" y="0"/>
                </a:lnTo>
                <a:lnTo>
                  <a:pt x="5884177" y="8914189"/>
                </a:lnTo>
                <a:lnTo>
                  <a:pt x="0" y="8914189"/>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45" y="3215567"/>
            <a:ext cx="5990272" cy="35020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does not show the correlation between customer age and purchase frequency due to insufficient data, So according to my analysis i create a graph that shows the correlation between customer by purchase frequency.</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9383" y="194691"/>
            <a:ext cx="15809633"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correlation between customer age and purchase frequency?</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083825" y="955453"/>
            <a:ext cx="4517989" cy="9331547"/>
          </a:xfrm>
          <a:custGeom>
            <a:avLst/>
            <a:gdLst/>
            <a:ahLst/>
            <a:cxnLst/>
            <a:rect r="r" b="b" t="t" l="l"/>
            <a:pathLst>
              <a:path h="9331547" w="4517989">
                <a:moveTo>
                  <a:pt x="0" y="0"/>
                </a:moveTo>
                <a:lnTo>
                  <a:pt x="4517989" y="0"/>
                </a:lnTo>
                <a:lnTo>
                  <a:pt x="4517989" y="9331547"/>
                </a:lnTo>
                <a:lnTo>
                  <a:pt x="0" y="9331547"/>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9383" y="194691"/>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customer lifetime value vary for different customer acquisition channels?</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448597" y="1375156"/>
            <a:ext cx="7205918" cy="8911844"/>
          </a:xfrm>
          <a:custGeom>
            <a:avLst/>
            <a:gdLst/>
            <a:ahLst/>
            <a:cxnLst/>
            <a:rect r="r" b="b" t="t" l="l"/>
            <a:pathLst>
              <a:path h="8911844" w="7205918">
                <a:moveTo>
                  <a:pt x="0" y="0"/>
                </a:moveTo>
                <a:lnTo>
                  <a:pt x="7205918" y="0"/>
                </a:lnTo>
                <a:lnTo>
                  <a:pt x="7205918" y="8911844"/>
                </a:lnTo>
                <a:lnTo>
                  <a:pt x="0" y="8911844"/>
                </a:lnTo>
                <a:lnTo>
                  <a:pt x="0" y="0"/>
                </a:lnTo>
                <a:close/>
              </a:path>
            </a:pathLst>
          </a:custGeom>
          <a:blipFill>
            <a:blip r:embed="rId6"/>
            <a:stretch>
              <a:fillRect l="0" t="0" r="-3281" b="0"/>
            </a:stretch>
          </a:blipFill>
        </p:spPr>
      </p:sp>
      <p:sp>
        <p:nvSpPr>
          <p:cNvPr name="TextBox 8" id="8"/>
          <p:cNvSpPr txBox="true"/>
          <p:nvPr/>
        </p:nvSpPr>
        <p:spPr>
          <a:xfrm rot="0">
            <a:off x="0" y="3849897"/>
            <a:ext cx="8815295" cy="2380615"/>
          </a:xfrm>
          <a:prstGeom prst="rect">
            <a:avLst/>
          </a:prstGeom>
        </p:spPr>
        <p:txBody>
          <a:bodyPr anchor="t" rtlCol="false" tIns="0" lIns="0" bIns="0" rIns="0">
            <a:spAutoFit/>
          </a:bodyPr>
          <a:lstStyle/>
          <a:p>
            <a:pPr algn="ctr">
              <a:lnSpc>
                <a:spcPts val="4759"/>
              </a:lnSpc>
              <a:spcBef>
                <a:spcPct val="0"/>
              </a:spcBef>
            </a:pPr>
            <a:r>
              <a:rPr lang="en-US" sz="3399">
                <a:solidFill>
                  <a:srgbClr val="2E2E2E"/>
                </a:solidFill>
                <a:latin typeface="Canva Sans Bold"/>
              </a:rPr>
              <a:t>Due to insufficient data, we cannot solve this problem, according to the my analysis I create a graph show total sales by city.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481168" cy="10354991"/>
          </a:xfrm>
          <a:custGeom>
            <a:avLst/>
            <a:gdLst/>
            <a:ahLst/>
            <a:cxnLst/>
            <a:rect r="r" b="b" t="t" l="l"/>
            <a:pathLst>
              <a:path h="10354991" w="18481168">
                <a:moveTo>
                  <a:pt x="0" y="0"/>
                </a:moveTo>
                <a:lnTo>
                  <a:pt x="18481168" y="0"/>
                </a:lnTo>
                <a:lnTo>
                  <a:pt x="18481168" y="10354991"/>
                </a:lnTo>
                <a:lnTo>
                  <a:pt x="0" y="10354991"/>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45" y="3215567"/>
            <a:ext cx="5990272" cy="1987550"/>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This graph shows the top regions in terms of sales revenue. the bubble size shoes which region had more sales revenue as compare to others.</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0333" y="147066"/>
            <a:ext cx="15809633"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are the top regions in terms of sales revenue?</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768696" y="775081"/>
            <a:ext cx="7787326" cy="9617929"/>
          </a:xfrm>
          <a:custGeom>
            <a:avLst/>
            <a:gdLst/>
            <a:ahLst/>
            <a:cxnLst/>
            <a:rect r="r" b="b" t="t" l="l"/>
            <a:pathLst>
              <a:path h="9617929" w="7787326">
                <a:moveTo>
                  <a:pt x="0" y="0"/>
                </a:moveTo>
                <a:lnTo>
                  <a:pt x="7787326" y="0"/>
                </a:lnTo>
                <a:lnTo>
                  <a:pt x="7787326" y="9617929"/>
                </a:lnTo>
                <a:lnTo>
                  <a:pt x="0" y="9617929"/>
                </a:lnTo>
                <a:lnTo>
                  <a:pt x="0" y="0"/>
                </a:lnTo>
                <a:close/>
              </a:path>
            </a:pathLst>
          </a:custGeom>
          <a:blipFill>
            <a:blip r:embed="rId6"/>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9084" y="6604673"/>
            <a:ext cx="10855214" cy="14827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he performance of sales employees can vary significantly across different regions due to a variety of factors. Sales performance is influenced by market conditions, customer demographics.</a:t>
            </a:r>
          </a:p>
        </p:txBody>
      </p:sp>
      <p:sp>
        <p:nvSpPr>
          <p:cNvPr name="Freeform 4" id="4"/>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0333" y="147066"/>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How does the performance of sales employees vary across different regions?</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1327531"/>
            <a:ext cx="11990238" cy="4966279"/>
          </a:xfrm>
          <a:custGeom>
            <a:avLst/>
            <a:gdLst/>
            <a:ahLst/>
            <a:cxnLst/>
            <a:rect r="r" b="b" t="t" l="l"/>
            <a:pathLst>
              <a:path h="4966279" w="11990238">
                <a:moveTo>
                  <a:pt x="0" y="0"/>
                </a:moveTo>
                <a:lnTo>
                  <a:pt x="11990238" y="0"/>
                </a:lnTo>
                <a:lnTo>
                  <a:pt x="11990238" y="4966279"/>
                </a:lnTo>
                <a:lnTo>
                  <a:pt x="0" y="4966279"/>
                </a:lnTo>
                <a:lnTo>
                  <a:pt x="0" y="0"/>
                </a:lnTo>
                <a:close/>
              </a:path>
            </a:pathLst>
          </a:custGeom>
          <a:blipFill>
            <a:blip r:embed="rId6"/>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67066" y="6572235"/>
            <a:ext cx="13807034" cy="3233696"/>
          </a:xfrm>
          <a:prstGeom prst="rect">
            <a:avLst/>
          </a:prstGeom>
        </p:spPr>
        <p:txBody>
          <a:bodyPr anchor="t" rtlCol="false" tIns="0" lIns="0" bIns="0" rIns="0">
            <a:spAutoFit/>
          </a:bodyPr>
          <a:lstStyle/>
          <a:p>
            <a:pPr>
              <a:lnSpc>
                <a:spcPts val="4312"/>
              </a:lnSpc>
            </a:pPr>
            <a:r>
              <a:rPr lang="en-US" sz="2695">
                <a:solidFill>
                  <a:srgbClr val="2E2E2E"/>
                </a:solidFill>
                <a:latin typeface="Montserrat Classic"/>
              </a:rPr>
              <a:t>The correlation between customer demographics and purchase frequency can provide valuable insights into consumer behavior.  However, it's important to note that the correlation can vary depending on the specific demographic variables being considered and the industry or market in question. According to analysis ‘Mardrid’ and ‘san rafael’ has most purchase frequency than another city.</a:t>
            </a:r>
          </a:p>
        </p:txBody>
      </p:sp>
      <p:sp>
        <p:nvSpPr>
          <p:cNvPr name="Freeform 4" id="4"/>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0333" y="147066"/>
            <a:ext cx="15809633" cy="1180465"/>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Bold"/>
              </a:rPr>
              <a:t>What is the correlation between customer demographics and purchase frequency?</a:t>
            </a:r>
          </a:p>
        </p:txBody>
      </p:sp>
      <p:sp>
        <p:nvSpPr>
          <p:cNvPr name="Freeform 6" id="6"/>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1375156"/>
            <a:ext cx="11464245" cy="4999890"/>
          </a:xfrm>
          <a:custGeom>
            <a:avLst/>
            <a:gdLst/>
            <a:ahLst/>
            <a:cxnLst/>
            <a:rect r="r" b="b" t="t" l="l"/>
            <a:pathLst>
              <a:path h="4999890" w="11464245">
                <a:moveTo>
                  <a:pt x="0" y="0"/>
                </a:moveTo>
                <a:lnTo>
                  <a:pt x="11464245" y="0"/>
                </a:lnTo>
                <a:lnTo>
                  <a:pt x="11464245" y="4999890"/>
                </a:lnTo>
                <a:lnTo>
                  <a:pt x="0" y="4999890"/>
                </a:lnTo>
                <a:lnTo>
                  <a:pt x="0" y="0"/>
                </a:lnTo>
                <a:close/>
              </a:path>
            </a:pathLst>
          </a:custGeom>
          <a:blipFill>
            <a:blip r:embed="rId6"/>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126073"/>
            <a:ext cx="6037271" cy="1597654"/>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EXCEL </a:t>
            </a:r>
          </a:p>
        </p:txBody>
      </p:sp>
      <p:sp>
        <p:nvSpPr>
          <p:cNvPr name="TextBox 5" id="5"/>
          <p:cNvSpPr txBox="true"/>
          <p:nvPr/>
        </p:nvSpPr>
        <p:spPr>
          <a:xfrm rot="0">
            <a:off x="1028700" y="4928154"/>
            <a:ext cx="10816487" cy="3112129"/>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PROBLEM STATEMENTS</a:t>
            </a:r>
          </a:p>
        </p:txBody>
      </p:sp>
      <p:sp>
        <p:nvSpPr>
          <p:cNvPr name="Freeform 6" id="6"/>
          <p:cNvSpPr/>
          <p:nvPr/>
        </p:nvSpPr>
        <p:spPr>
          <a:xfrm flipH="false" flipV="false" rot="0">
            <a:off x="-336435" y="-128589"/>
            <a:ext cx="2113996" cy="2580847"/>
          </a:xfrm>
          <a:custGeom>
            <a:avLst/>
            <a:gdLst/>
            <a:ahLst/>
            <a:cxnLst/>
            <a:rect r="r" b="b" t="t" l="l"/>
            <a:pathLst>
              <a:path h="2580847" w="2113996">
                <a:moveTo>
                  <a:pt x="0" y="0"/>
                </a:moveTo>
                <a:lnTo>
                  <a:pt x="2113997" y="0"/>
                </a:lnTo>
                <a:lnTo>
                  <a:pt x="2113997" y="2580847"/>
                </a:lnTo>
                <a:lnTo>
                  <a:pt x="0" y="25808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5697287" cy="57674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Which factors contribute to the highest sales in a particular region?</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599294" y="2280671"/>
            <a:ext cx="10688706" cy="5396073"/>
          </a:xfrm>
          <a:custGeom>
            <a:avLst/>
            <a:gdLst/>
            <a:ahLst/>
            <a:cxnLst/>
            <a:rect r="r" b="b" t="t" l="l"/>
            <a:pathLst>
              <a:path h="5396073" w="10688706">
                <a:moveTo>
                  <a:pt x="0" y="0"/>
                </a:moveTo>
                <a:lnTo>
                  <a:pt x="10688706" y="0"/>
                </a:lnTo>
                <a:lnTo>
                  <a:pt x="10688706" y="5396073"/>
                </a:lnTo>
                <a:lnTo>
                  <a:pt x="0" y="5396073"/>
                </a:lnTo>
                <a:lnTo>
                  <a:pt x="0" y="0"/>
                </a:lnTo>
                <a:close/>
              </a:path>
            </a:pathLst>
          </a:custGeom>
          <a:blipFill>
            <a:blip r:embed="rId6"/>
            <a:stretch>
              <a:fillRect l="0" t="0" r="0" b="0"/>
            </a:stretch>
          </a:blipFill>
        </p:spPr>
      </p:sp>
      <p:sp>
        <p:nvSpPr>
          <p:cNvPr name="TextBox 8" id="8"/>
          <p:cNvSpPr txBox="true"/>
          <p:nvPr/>
        </p:nvSpPr>
        <p:spPr>
          <a:xfrm rot="0">
            <a:off x="280333" y="2004038"/>
            <a:ext cx="6668203" cy="7095289"/>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This bar chart displays sales data across various regions, making it easy to discern sales patterns. It clearly indicates that the "USA" stands out as the region with the highest sales, amounting to approximately "1.2 million." This chart also facilitates the identification of both the highest and lowest sales figures among the regions.</a:t>
            </a:r>
          </a:p>
          <a:p>
            <a:pPr>
              <a:lnSpc>
                <a:spcPts val="4000"/>
              </a:lnSpc>
            </a:pPr>
            <a:r>
              <a:rPr lang="en-US" sz="2500">
                <a:solidFill>
                  <a:srgbClr val="2E2E2E"/>
                </a:solidFill>
                <a:latin typeface="Montserrat Classic"/>
              </a:rPr>
              <a:t>Here are some of the factors that impact regional sales:</a:t>
            </a:r>
          </a:p>
          <a:p>
            <a:pPr>
              <a:lnSpc>
                <a:spcPts val="4000"/>
              </a:lnSpc>
            </a:pPr>
            <a:r>
              <a:rPr lang="en-US" sz="2500">
                <a:solidFill>
                  <a:srgbClr val="2E2E2E"/>
                </a:solidFill>
                <a:latin typeface="Montserrat Classic"/>
              </a:rPr>
              <a:t> 1)No of Customers</a:t>
            </a:r>
          </a:p>
          <a:p>
            <a:pPr>
              <a:lnSpc>
                <a:spcPts val="4000"/>
              </a:lnSpc>
            </a:pPr>
            <a:r>
              <a:rPr lang="en-US" sz="2500">
                <a:solidFill>
                  <a:srgbClr val="2E2E2E"/>
                </a:solidFill>
                <a:latin typeface="Montserrat Classic"/>
              </a:rPr>
              <a:t> 2) Credit limit</a:t>
            </a:r>
          </a:p>
          <a:p>
            <a:pPr>
              <a:lnSpc>
                <a:spcPts val="445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80383"/>
            <a:ext cx="18288000" cy="10018762"/>
          </a:xfrm>
          <a:custGeom>
            <a:avLst/>
            <a:gdLst/>
            <a:ahLst/>
            <a:cxnLst/>
            <a:rect r="r" b="b" t="t" l="l"/>
            <a:pathLst>
              <a:path h="10018762" w="18288000">
                <a:moveTo>
                  <a:pt x="0" y="0"/>
                </a:moveTo>
                <a:lnTo>
                  <a:pt x="18288000" y="0"/>
                </a:lnTo>
                <a:lnTo>
                  <a:pt x="18288000" y="10018762"/>
                </a:lnTo>
                <a:lnTo>
                  <a:pt x="0" y="10018762"/>
                </a:lnTo>
                <a:lnTo>
                  <a:pt x="0" y="0"/>
                </a:lnTo>
                <a:close/>
              </a:path>
            </a:pathLst>
          </a:custGeom>
          <a:blipFill>
            <a:blip r:embed="rId2"/>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42291"/>
            <a:ext cx="15697287" cy="57674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 Factors contribute the highest sales in a particular region</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767152" y="704755"/>
            <a:ext cx="9520848" cy="4920888"/>
          </a:xfrm>
          <a:custGeom>
            <a:avLst/>
            <a:gdLst/>
            <a:ahLst/>
            <a:cxnLst/>
            <a:rect r="r" b="b" t="t" l="l"/>
            <a:pathLst>
              <a:path h="4920888" w="9520848">
                <a:moveTo>
                  <a:pt x="0" y="0"/>
                </a:moveTo>
                <a:lnTo>
                  <a:pt x="9520848" y="0"/>
                </a:lnTo>
                <a:lnTo>
                  <a:pt x="9520848" y="4920888"/>
                </a:lnTo>
                <a:lnTo>
                  <a:pt x="0" y="4920888"/>
                </a:lnTo>
                <a:lnTo>
                  <a:pt x="0" y="0"/>
                </a:lnTo>
                <a:close/>
              </a:path>
            </a:pathLst>
          </a:custGeom>
          <a:blipFill>
            <a:blip r:embed="rId6"/>
            <a:stretch>
              <a:fillRect l="0" t="0" r="0" b="0"/>
            </a:stretch>
          </a:blipFill>
        </p:spPr>
      </p:sp>
      <p:sp>
        <p:nvSpPr>
          <p:cNvPr name="Freeform 8" id="8"/>
          <p:cNvSpPr/>
          <p:nvPr/>
        </p:nvSpPr>
        <p:spPr>
          <a:xfrm flipH="false" flipV="false" rot="0">
            <a:off x="8767152" y="5625643"/>
            <a:ext cx="9520848" cy="4905605"/>
          </a:xfrm>
          <a:custGeom>
            <a:avLst/>
            <a:gdLst/>
            <a:ahLst/>
            <a:cxnLst/>
            <a:rect r="r" b="b" t="t" l="l"/>
            <a:pathLst>
              <a:path h="4905605" w="9520848">
                <a:moveTo>
                  <a:pt x="0" y="0"/>
                </a:moveTo>
                <a:lnTo>
                  <a:pt x="9520848" y="0"/>
                </a:lnTo>
                <a:lnTo>
                  <a:pt x="9520848" y="4905605"/>
                </a:lnTo>
                <a:lnTo>
                  <a:pt x="0" y="4905605"/>
                </a:lnTo>
                <a:lnTo>
                  <a:pt x="0" y="0"/>
                </a:lnTo>
                <a:close/>
              </a:path>
            </a:pathLst>
          </a:custGeom>
          <a:blipFill>
            <a:blip r:embed="rId7"/>
            <a:stretch>
              <a:fillRect l="0" t="0" r="0" b="0"/>
            </a:stretch>
          </a:blipFill>
        </p:spPr>
      </p:sp>
      <p:sp>
        <p:nvSpPr>
          <p:cNvPr name="TextBox 9" id="9"/>
          <p:cNvSpPr txBox="true"/>
          <p:nvPr/>
        </p:nvSpPr>
        <p:spPr>
          <a:xfrm rot="0">
            <a:off x="128589" y="2482103"/>
            <a:ext cx="8767152" cy="2450005"/>
          </a:xfrm>
          <a:prstGeom prst="rect">
            <a:avLst/>
          </a:prstGeom>
        </p:spPr>
        <p:txBody>
          <a:bodyPr anchor="t" rtlCol="false" tIns="0" lIns="0" bIns="0" rIns="0">
            <a:spAutoFit/>
          </a:bodyPr>
          <a:lstStyle/>
          <a:p>
            <a:pPr>
              <a:lnSpc>
                <a:spcPts val="3849"/>
              </a:lnSpc>
            </a:pPr>
          </a:p>
          <a:p>
            <a:pPr>
              <a:lnSpc>
                <a:spcPts val="3849"/>
              </a:lnSpc>
            </a:pPr>
            <a:r>
              <a:rPr lang="en-US" sz="2405">
                <a:solidFill>
                  <a:srgbClr val="2E2E2E"/>
                </a:solidFill>
                <a:latin typeface="Montserrat Classic"/>
              </a:rPr>
              <a:t>Here are some of the factors that impact regional sales:</a:t>
            </a:r>
          </a:p>
          <a:p>
            <a:pPr>
              <a:lnSpc>
                <a:spcPts val="3849"/>
              </a:lnSpc>
            </a:pPr>
            <a:r>
              <a:rPr lang="en-US" sz="2405">
                <a:solidFill>
                  <a:srgbClr val="2E2E2E"/>
                </a:solidFill>
                <a:latin typeface="Montserrat Classic"/>
              </a:rPr>
              <a:t> 1)No of Customers</a:t>
            </a:r>
          </a:p>
          <a:p>
            <a:pPr>
              <a:lnSpc>
                <a:spcPts val="3849"/>
              </a:lnSpc>
            </a:pPr>
            <a:r>
              <a:rPr lang="en-US" sz="2405">
                <a:solidFill>
                  <a:srgbClr val="2E2E2E"/>
                </a:solidFill>
                <a:latin typeface="Montserrat Classic"/>
              </a:rPr>
              <a:t> 2) Credit limit</a:t>
            </a:r>
          </a:p>
          <a:p>
            <a:pPr>
              <a:lnSpc>
                <a:spcPts val="4284"/>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5697287" cy="57674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Which factors contribute to the highest sales in a particular region?</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151316" y="4133641"/>
            <a:ext cx="15136684" cy="6153359"/>
          </a:xfrm>
          <a:custGeom>
            <a:avLst/>
            <a:gdLst/>
            <a:ahLst/>
            <a:cxnLst/>
            <a:rect r="r" b="b" t="t" l="l"/>
            <a:pathLst>
              <a:path h="6153359" w="15136684">
                <a:moveTo>
                  <a:pt x="0" y="0"/>
                </a:moveTo>
                <a:lnTo>
                  <a:pt x="15136684" y="0"/>
                </a:lnTo>
                <a:lnTo>
                  <a:pt x="15136684" y="6153359"/>
                </a:lnTo>
                <a:lnTo>
                  <a:pt x="0" y="6153359"/>
                </a:lnTo>
                <a:lnTo>
                  <a:pt x="0" y="0"/>
                </a:lnTo>
                <a:close/>
              </a:path>
            </a:pathLst>
          </a:custGeom>
          <a:blipFill>
            <a:blip r:embed="rId6"/>
            <a:stretch>
              <a:fillRect l="0" t="0" r="0" b="0"/>
            </a:stretch>
          </a:blipFill>
        </p:spPr>
      </p:sp>
      <p:sp>
        <p:nvSpPr>
          <p:cNvPr name="TextBox 8" id="8"/>
          <p:cNvSpPr txBox="true"/>
          <p:nvPr/>
        </p:nvSpPr>
        <p:spPr>
          <a:xfrm rot="0">
            <a:off x="814385" y="2004038"/>
            <a:ext cx="12604717" cy="2551864"/>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This graph shows the average order value for each customers, with the x-axis represents customer number such as "103","124",etc. </a:t>
            </a:r>
          </a:p>
          <a:p>
            <a:pPr>
              <a:lnSpc>
                <a:spcPts val="4000"/>
              </a:lnSpc>
            </a:pPr>
            <a:r>
              <a:rPr lang="en-US" sz="2500">
                <a:solidFill>
                  <a:srgbClr val="2E2E2E"/>
                </a:solidFill>
                <a:latin typeface="Montserrat Classic"/>
              </a:rPr>
              <a:t>The </a:t>
            </a:r>
            <a:r>
              <a:rPr lang="en-US" sz="2500">
                <a:solidFill>
                  <a:srgbClr val="2E2E2E"/>
                </a:solidFill>
                <a:latin typeface="Montserrat Classic"/>
              </a:rPr>
              <a:t>Y-axis represents sum of the Average Order value with value ranging from 0 to 300000.</a:t>
            </a:r>
          </a:p>
          <a:p>
            <a:pPr>
              <a:lnSpc>
                <a:spcPts val="4452"/>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6374182" cy="1768361"/>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What are the key drivers of sales growth, and how can they be leveraged for future success?</a:t>
            </a:r>
          </a:p>
          <a:p>
            <a:pPr algn="ctr">
              <a:lnSpc>
                <a:spcPts val="4726"/>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4786773"/>
            <a:ext cx="8622437" cy="5492087"/>
          </a:xfrm>
          <a:custGeom>
            <a:avLst/>
            <a:gdLst/>
            <a:ahLst/>
            <a:cxnLst/>
            <a:rect r="r" b="b" t="t" l="l"/>
            <a:pathLst>
              <a:path h="5492087" w="8622437">
                <a:moveTo>
                  <a:pt x="0" y="0"/>
                </a:moveTo>
                <a:lnTo>
                  <a:pt x="8622437" y="0"/>
                </a:lnTo>
                <a:lnTo>
                  <a:pt x="8622437" y="5492087"/>
                </a:lnTo>
                <a:lnTo>
                  <a:pt x="0" y="5492087"/>
                </a:lnTo>
                <a:lnTo>
                  <a:pt x="0" y="0"/>
                </a:lnTo>
                <a:close/>
              </a:path>
            </a:pathLst>
          </a:custGeom>
          <a:blipFill>
            <a:blip r:embed="rId6"/>
            <a:stretch>
              <a:fillRect l="0" t="0" r="0" b="0"/>
            </a:stretch>
          </a:blipFill>
        </p:spPr>
      </p:sp>
      <p:sp>
        <p:nvSpPr>
          <p:cNvPr name="Freeform 8" id="8"/>
          <p:cNvSpPr/>
          <p:nvPr/>
        </p:nvSpPr>
        <p:spPr>
          <a:xfrm flipH="false" flipV="false" rot="0">
            <a:off x="8882536" y="4718261"/>
            <a:ext cx="9206093" cy="5629113"/>
          </a:xfrm>
          <a:custGeom>
            <a:avLst/>
            <a:gdLst/>
            <a:ahLst/>
            <a:cxnLst/>
            <a:rect r="r" b="b" t="t" l="l"/>
            <a:pathLst>
              <a:path h="5629113" w="9206093">
                <a:moveTo>
                  <a:pt x="0" y="0"/>
                </a:moveTo>
                <a:lnTo>
                  <a:pt x="9206093" y="0"/>
                </a:lnTo>
                <a:lnTo>
                  <a:pt x="9206093" y="5629112"/>
                </a:lnTo>
                <a:lnTo>
                  <a:pt x="0" y="5629112"/>
                </a:lnTo>
                <a:lnTo>
                  <a:pt x="0" y="0"/>
                </a:lnTo>
                <a:close/>
              </a:path>
            </a:pathLst>
          </a:custGeom>
          <a:blipFill>
            <a:blip r:embed="rId7"/>
            <a:stretch>
              <a:fillRect l="0" t="0" r="0" b="0"/>
            </a:stretch>
          </a:blipFill>
        </p:spPr>
      </p:sp>
      <p:sp>
        <p:nvSpPr>
          <p:cNvPr name="TextBox 9" id="9"/>
          <p:cNvSpPr txBox="true"/>
          <p:nvPr/>
        </p:nvSpPr>
        <p:spPr>
          <a:xfrm rot="0">
            <a:off x="458225" y="1730085"/>
            <a:ext cx="15519396" cy="3056689"/>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This graph shows the revenue over past years and sales over past years, </a:t>
            </a:r>
          </a:p>
          <a:p>
            <a:pPr>
              <a:lnSpc>
                <a:spcPts val="4000"/>
              </a:lnSpc>
            </a:pPr>
            <a:r>
              <a:rPr lang="en-US" sz="2500">
                <a:solidFill>
                  <a:srgbClr val="2E2E2E"/>
                </a:solidFill>
                <a:latin typeface="Montserrat Classic"/>
              </a:rPr>
              <a:t>making it easy to discern growth of sales over past years.</a:t>
            </a:r>
          </a:p>
          <a:p>
            <a:pPr>
              <a:lnSpc>
                <a:spcPts val="4000"/>
              </a:lnSpc>
            </a:pPr>
            <a:r>
              <a:rPr lang="en-US" sz="2500">
                <a:solidFill>
                  <a:srgbClr val="2E2E2E"/>
                </a:solidFill>
                <a:latin typeface="Montserrat Classic"/>
              </a:rPr>
              <a:t>KEY drivers for sales growth: -</a:t>
            </a:r>
          </a:p>
          <a:p>
            <a:pPr>
              <a:lnSpc>
                <a:spcPts val="4000"/>
              </a:lnSpc>
            </a:pPr>
            <a:r>
              <a:rPr lang="en-US" sz="2500">
                <a:solidFill>
                  <a:srgbClr val="2E2E2E"/>
                </a:solidFill>
                <a:latin typeface="Montserrat Classic"/>
              </a:rPr>
              <a:t>1)Revenues of at least $5 million in the most recent year.</a:t>
            </a:r>
          </a:p>
          <a:p>
            <a:pPr>
              <a:lnSpc>
                <a:spcPts val="4000"/>
              </a:lnSpc>
            </a:pPr>
            <a:r>
              <a:rPr lang="en-US" sz="2500">
                <a:solidFill>
                  <a:srgbClr val="2E2E2E"/>
                </a:solidFill>
                <a:latin typeface="Montserrat Classic"/>
              </a:rPr>
              <a:t>2)CAGR of 25% or more over the last 3 years.</a:t>
            </a:r>
          </a:p>
          <a:p>
            <a:pPr>
              <a:lnSpc>
                <a:spcPts val="4452"/>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6374182" cy="117255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How can the product mix be optimized to cater to changing market demands?</a:t>
            </a:r>
          </a:p>
          <a:p>
            <a:pPr algn="ctr">
              <a:lnSpc>
                <a:spcPts val="4726"/>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279013" y="4842851"/>
            <a:ext cx="10872096" cy="5444149"/>
          </a:xfrm>
          <a:custGeom>
            <a:avLst/>
            <a:gdLst/>
            <a:ahLst/>
            <a:cxnLst/>
            <a:rect r="r" b="b" t="t" l="l"/>
            <a:pathLst>
              <a:path h="5444149" w="10872096">
                <a:moveTo>
                  <a:pt x="0" y="0"/>
                </a:moveTo>
                <a:lnTo>
                  <a:pt x="10872096" y="0"/>
                </a:lnTo>
                <a:lnTo>
                  <a:pt x="10872096" y="5444149"/>
                </a:lnTo>
                <a:lnTo>
                  <a:pt x="0" y="5444149"/>
                </a:lnTo>
                <a:lnTo>
                  <a:pt x="0" y="0"/>
                </a:lnTo>
                <a:close/>
              </a:path>
            </a:pathLst>
          </a:custGeom>
          <a:blipFill>
            <a:blip r:embed="rId6"/>
            <a:stretch>
              <a:fillRect l="0" t="0" r="0" b="0"/>
            </a:stretch>
          </a:blipFill>
        </p:spPr>
      </p:sp>
      <p:sp>
        <p:nvSpPr>
          <p:cNvPr name="TextBox 8" id="8"/>
          <p:cNvSpPr txBox="true"/>
          <p:nvPr/>
        </p:nvSpPr>
        <p:spPr>
          <a:xfrm rot="0">
            <a:off x="280333" y="923925"/>
            <a:ext cx="15519396" cy="4066339"/>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Product Mix: Product Mix refers to all product lines(Product Category) and items a company has for sales (Product quantity).</a:t>
            </a:r>
          </a:p>
          <a:p>
            <a:pPr>
              <a:lnSpc>
                <a:spcPts val="4000"/>
              </a:lnSpc>
            </a:pPr>
            <a:r>
              <a:rPr lang="en-US" sz="2500">
                <a:solidFill>
                  <a:srgbClr val="2E2E2E"/>
                </a:solidFill>
                <a:latin typeface="Montserrat Classic"/>
              </a:rPr>
              <a:t>Product Mix can be changed according to market situation, like if a product in particular productline is not doing good sales in the market we reduce number of product according to the market demand and start focusing on product which has more demand in market.</a:t>
            </a:r>
          </a:p>
          <a:p>
            <a:pPr>
              <a:lnSpc>
                <a:spcPts val="4000"/>
              </a:lnSpc>
            </a:pPr>
            <a:r>
              <a:rPr lang="en-US" sz="2500">
                <a:solidFill>
                  <a:srgbClr val="2E2E2E"/>
                </a:solidFill>
                <a:latin typeface="Montserrat Classic"/>
              </a:rPr>
              <a:t>First graph shows demand of products across different country.</a:t>
            </a:r>
          </a:p>
          <a:p>
            <a:pPr>
              <a:lnSpc>
                <a:spcPts val="4000"/>
              </a:lnSpc>
            </a:pPr>
            <a:r>
              <a:rPr lang="en-US" sz="2500">
                <a:solidFill>
                  <a:srgbClr val="2E2E2E"/>
                </a:solidFill>
                <a:latin typeface="Montserrat Classic"/>
              </a:rPr>
              <a:t>Second graph shows where we need to focus and cater according to demand of market.</a:t>
            </a:r>
          </a:p>
          <a:p>
            <a:pPr>
              <a:lnSpc>
                <a:spcPts val="4452"/>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0333" y="147066"/>
            <a:ext cx="16374182" cy="1172550"/>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How can the product mix be optimized to cater to changing market demands?</a:t>
            </a:r>
          </a:p>
          <a:p>
            <a:pPr algn="ctr">
              <a:lnSpc>
                <a:spcPts val="4726"/>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75939" y="4519642"/>
            <a:ext cx="12536121" cy="5767358"/>
          </a:xfrm>
          <a:custGeom>
            <a:avLst/>
            <a:gdLst/>
            <a:ahLst/>
            <a:cxnLst/>
            <a:rect r="r" b="b" t="t" l="l"/>
            <a:pathLst>
              <a:path h="5767358" w="12536121">
                <a:moveTo>
                  <a:pt x="0" y="0"/>
                </a:moveTo>
                <a:lnTo>
                  <a:pt x="12536122" y="0"/>
                </a:lnTo>
                <a:lnTo>
                  <a:pt x="12536122" y="5767358"/>
                </a:lnTo>
                <a:lnTo>
                  <a:pt x="0" y="5767358"/>
                </a:lnTo>
                <a:lnTo>
                  <a:pt x="0" y="0"/>
                </a:lnTo>
                <a:close/>
              </a:path>
            </a:pathLst>
          </a:custGeom>
          <a:blipFill>
            <a:blip r:embed="rId6"/>
            <a:stretch>
              <a:fillRect l="0" t="0" r="0" b="0"/>
            </a:stretch>
          </a:blipFill>
        </p:spPr>
      </p:sp>
      <p:sp>
        <p:nvSpPr>
          <p:cNvPr name="TextBox 8" id="8"/>
          <p:cNvSpPr txBox="true"/>
          <p:nvPr/>
        </p:nvSpPr>
        <p:spPr>
          <a:xfrm rot="0">
            <a:off x="280333" y="923925"/>
            <a:ext cx="15519396" cy="4066339"/>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Product Mix: Product Mix refers to all product lines(Product Category) and items a company has for sales (Product quantity).</a:t>
            </a:r>
          </a:p>
          <a:p>
            <a:pPr>
              <a:lnSpc>
                <a:spcPts val="4000"/>
              </a:lnSpc>
            </a:pPr>
            <a:r>
              <a:rPr lang="en-US" sz="2500">
                <a:solidFill>
                  <a:srgbClr val="2E2E2E"/>
                </a:solidFill>
                <a:latin typeface="Montserrat Classic"/>
              </a:rPr>
              <a:t>Product Mix can be changed according to market situation, like if a product in particular productline is not doing good sales in the market we reduce number of product according to the market demand and start focusing on product which has more demand in market.</a:t>
            </a:r>
          </a:p>
          <a:p>
            <a:pPr>
              <a:lnSpc>
                <a:spcPts val="4000"/>
              </a:lnSpc>
            </a:pPr>
            <a:r>
              <a:rPr lang="en-US" sz="2500">
                <a:solidFill>
                  <a:srgbClr val="2E2E2E"/>
                </a:solidFill>
                <a:latin typeface="Montserrat Classic"/>
              </a:rPr>
              <a:t>First graph shows demand of products across different country.</a:t>
            </a:r>
          </a:p>
          <a:p>
            <a:pPr>
              <a:lnSpc>
                <a:spcPts val="4000"/>
              </a:lnSpc>
            </a:pPr>
            <a:r>
              <a:rPr lang="en-US" sz="2500">
                <a:solidFill>
                  <a:srgbClr val="2E2E2E"/>
                </a:solidFill>
                <a:latin typeface="Montserrat Classic"/>
              </a:rPr>
              <a:t>Second graph shows where we need to focus and cater according to demand of market.</a:t>
            </a:r>
          </a:p>
          <a:p>
            <a:pPr>
              <a:lnSpc>
                <a:spcPts val="4452"/>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8922" y="-66675"/>
            <a:ext cx="16374182" cy="1768361"/>
          </a:xfrm>
          <a:prstGeom prst="rect">
            <a:avLst/>
          </a:prstGeom>
        </p:spPr>
        <p:txBody>
          <a:bodyPr anchor="t" rtlCol="false" tIns="0" lIns="0" bIns="0" rIns="0">
            <a:spAutoFit/>
          </a:bodyPr>
          <a:lstStyle/>
          <a:p>
            <a:pPr algn="ctr">
              <a:lnSpc>
                <a:spcPts val="4726"/>
              </a:lnSpc>
            </a:pPr>
            <a:r>
              <a:rPr lang="en-US" sz="3375">
                <a:solidFill>
                  <a:srgbClr val="2E2E2E"/>
                </a:solidFill>
                <a:latin typeface="Canva Sans Bold"/>
              </a:rPr>
              <a:t>Are there any specific market segments where a particular product is underperforming, and how can it be improved?</a:t>
            </a:r>
          </a:p>
          <a:p>
            <a:pPr algn="ctr">
              <a:lnSpc>
                <a:spcPts val="4726"/>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72056" y="4335683"/>
            <a:ext cx="15647914" cy="6199863"/>
          </a:xfrm>
          <a:custGeom>
            <a:avLst/>
            <a:gdLst/>
            <a:ahLst/>
            <a:cxnLst/>
            <a:rect r="r" b="b" t="t" l="l"/>
            <a:pathLst>
              <a:path h="6199863" w="15647914">
                <a:moveTo>
                  <a:pt x="0" y="0"/>
                </a:moveTo>
                <a:lnTo>
                  <a:pt x="15647914" y="0"/>
                </a:lnTo>
                <a:lnTo>
                  <a:pt x="15647914" y="6199863"/>
                </a:lnTo>
                <a:lnTo>
                  <a:pt x="0" y="6199863"/>
                </a:lnTo>
                <a:lnTo>
                  <a:pt x="0" y="0"/>
                </a:lnTo>
                <a:close/>
              </a:path>
            </a:pathLst>
          </a:custGeom>
          <a:blipFill>
            <a:blip r:embed="rId6"/>
            <a:stretch>
              <a:fillRect l="0" t="0" r="0" b="0"/>
            </a:stretch>
          </a:blipFill>
        </p:spPr>
      </p:sp>
      <p:sp>
        <p:nvSpPr>
          <p:cNvPr name="TextBox 8" id="8"/>
          <p:cNvSpPr txBox="true"/>
          <p:nvPr/>
        </p:nvSpPr>
        <p:spPr>
          <a:xfrm rot="0">
            <a:off x="408922" y="1113338"/>
            <a:ext cx="15519396" cy="3561514"/>
          </a:xfrm>
          <a:prstGeom prst="rect">
            <a:avLst/>
          </a:prstGeom>
        </p:spPr>
        <p:txBody>
          <a:bodyPr anchor="t" rtlCol="false" tIns="0" lIns="0" bIns="0" rIns="0">
            <a:spAutoFit/>
          </a:bodyPr>
          <a:lstStyle/>
          <a:p>
            <a:pPr>
              <a:lnSpc>
                <a:spcPts val="4000"/>
              </a:lnSpc>
            </a:pPr>
            <a:r>
              <a:rPr lang="en-US" sz="2500">
                <a:solidFill>
                  <a:srgbClr val="2E2E2E"/>
                </a:solidFill>
                <a:latin typeface="Montserrat Classic"/>
              </a:rPr>
              <a:t>This graph displays the product with the lowest sales in the market segment, which is the 1939 Chevrolet Deluxe Coupe, located at the far end of the X-axis. Based on our analysis, we can implement several strategies to address its underperformance:</a:t>
            </a:r>
          </a:p>
          <a:p>
            <a:pPr>
              <a:lnSpc>
                <a:spcPts val="4000"/>
              </a:lnSpc>
            </a:pPr>
            <a:r>
              <a:rPr lang="en-US" sz="2500">
                <a:solidFill>
                  <a:srgbClr val="2E2E2E"/>
                </a:solidFill>
                <a:latin typeface="Montserrat Classic"/>
              </a:rPr>
              <a:t>1. Offering discounts to customers for bulk orders.</a:t>
            </a:r>
          </a:p>
          <a:p>
            <a:pPr>
              <a:lnSpc>
                <a:spcPts val="4000"/>
              </a:lnSpc>
            </a:pPr>
            <a:r>
              <a:rPr lang="en-US" sz="2500">
                <a:solidFill>
                  <a:srgbClr val="2E2E2E"/>
                </a:solidFill>
                <a:latin typeface="Montserrat Classic"/>
              </a:rPr>
              <a:t>2. Investing in product advertising on social media platforms.</a:t>
            </a:r>
          </a:p>
          <a:p>
            <a:pPr>
              <a:lnSpc>
                <a:spcPts val="4000"/>
              </a:lnSpc>
            </a:pPr>
            <a:r>
              <a:rPr lang="en-US" sz="2500">
                <a:solidFill>
                  <a:srgbClr val="2E2E2E"/>
                </a:solidFill>
                <a:latin typeface="Montserrat Classic"/>
              </a:rPr>
              <a:t>3. Providing free shipping for orders exceeding a certain quantity."</a:t>
            </a:r>
          </a:p>
          <a:p>
            <a:pPr>
              <a:lnSpc>
                <a:spcPts val="4452"/>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8922" y="-66675"/>
            <a:ext cx="16245593"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What are the main factors that influence customer loyalty and repeat purchases?</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86350" y="3310817"/>
            <a:ext cx="11955664" cy="7102680"/>
          </a:xfrm>
          <a:custGeom>
            <a:avLst/>
            <a:gdLst/>
            <a:ahLst/>
            <a:cxnLst/>
            <a:rect r="r" b="b" t="t" l="l"/>
            <a:pathLst>
              <a:path h="7102680" w="11955664">
                <a:moveTo>
                  <a:pt x="0" y="0"/>
                </a:moveTo>
                <a:lnTo>
                  <a:pt x="11955664" y="0"/>
                </a:lnTo>
                <a:lnTo>
                  <a:pt x="11955664" y="7102680"/>
                </a:lnTo>
                <a:lnTo>
                  <a:pt x="0" y="7102680"/>
                </a:lnTo>
                <a:lnTo>
                  <a:pt x="0" y="0"/>
                </a:lnTo>
                <a:close/>
              </a:path>
            </a:pathLst>
          </a:custGeom>
          <a:blipFill>
            <a:blip r:embed="rId6"/>
            <a:stretch>
              <a:fillRect l="0" t="-635" r="0" b="-635"/>
            </a:stretch>
          </a:blipFill>
        </p:spPr>
      </p:sp>
      <p:sp>
        <p:nvSpPr>
          <p:cNvPr name="TextBox 8" id="8"/>
          <p:cNvSpPr txBox="true"/>
          <p:nvPr/>
        </p:nvSpPr>
        <p:spPr>
          <a:xfrm rot="0">
            <a:off x="0" y="982891"/>
            <a:ext cx="18288000" cy="2220827"/>
          </a:xfrm>
          <a:prstGeom prst="rect">
            <a:avLst/>
          </a:prstGeom>
        </p:spPr>
        <p:txBody>
          <a:bodyPr anchor="t" rtlCol="false" tIns="0" lIns="0" bIns="0" rIns="0">
            <a:spAutoFit/>
          </a:bodyPr>
          <a:lstStyle/>
          <a:p>
            <a:pPr>
              <a:lnSpc>
                <a:spcPts val="4452"/>
              </a:lnSpc>
            </a:pPr>
            <a:r>
              <a:rPr lang="en-US" sz="2782">
                <a:solidFill>
                  <a:srgbClr val="2E2E2E"/>
                </a:solidFill>
                <a:latin typeface="Montserrat Classic"/>
              </a:rPr>
              <a:t>The graph does not effectively represent customer behavior based on repeated orders due to incomplete data. However, according to my analysis, customers who place a greater number of orders tend to exhibit higher interest in the product and greater confidence in its quality. Additionally, customers with higher order quantities may indicate stronger product demand within a specific market segment.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8922" y="-66675"/>
            <a:ext cx="16245593"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How do customer preferences differ based on geographic location, and how can marketing campaigns be customized accordingly?</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798383" y="3047589"/>
            <a:ext cx="11487262" cy="6656473"/>
          </a:xfrm>
          <a:custGeom>
            <a:avLst/>
            <a:gdLst/>
            <a:ahLst/>
            <a:cxnLst/>
            <a:rect r="r" b="b" t="t" l="l"/>
            <a:pathLst>
              <a:path h="6656473" w="11487262">
                <a:moveTo>
                  <a:pt x="0" y="0"/>
                </a:moveTo>
                <a:lnTo>
                  <a:pt x="11487262" y="0"/>
                </a:lnTo>
                <a:lnTo>
                  <a:pt x="11487262" y="6656472"/>
                </a:lnTo>
                <a:lnTo>
                  <a:pt x="0" y="6656472"/>
                </a:lnTo>
                <a:lnTo>
                  <a:pt x="0" y="0"/>
                </a:lnTo>
                <a:close/>
              </a:path>
            </a:pathLst>
          </a:custGeom>
          <a:blipFill>
            <a:blip r:embed="rId6"/>
            <a:stretch>
              <a:fillRect l="0" t="0" r="0" b="0"/>
            </a:stretch>
          </a:blipFill>
        </p:spPr>
      </p:sp>
      <p:sp>
        <p:nvSpPr>
          <p:cNvPr name="TextBox 8" id="8"/>
          <p:cNvSpPr txBox="true"/>
          <p:nvPr/>
        </p:nvSpPr>
        <p:spPr>
          <a:xfrm rot="0">
            <a:off x="0" y="1454383"/>
            <a:ext cx="6800738" cy="8402552"/>
          </a:xfrm>
          <a:prstGeom prst="rect">
            <a:avLst/>
          </a:prstGeom>
        </p:spPr>
        <p:txBody>
          <a:bodyPr anchor="t" rtlCol="false" tIns="0" lIns="0" bIns="0" rIns="0">
            <a:spAutoFit/>
          </a:bodyPr>
          <a:lstStyle/>
          <a:p>
            <a:pPr>
              <a:lnSpc>
                <a:spcPts val="4452"/>
              </a:lnSpc>
            </a:pPr>
            <a:r>
              <a:rPr lang="en-US" sz="2782">
                <a:solidFill>
                  <a:srgbClr val="2E2E2E"/>
                </a:solidFill>
                <a:latin typeface="Montserrat Classic"/>
              </a:rPr>
              <a:t>The graph reveals that customer preferences vary by location, and it suggests that we should prioritize customers who frequently order a specific product. We should create targeted advertisements that align with their preferences to encourage more purchases and introduce them to a wider range of products available in the market. Additionally, we should analyze local competition and adjust our marketing strategies to better meet the unique needs of customers in each region, helping us stand out in local markets.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8922" y="-66675"/>
            <a:ext cx="16245593" cy="1754998"/>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What are the characteristics of high-value customers, and how can similar customers be targeted for acquisition?</a:t>
            </a:r>
          </a:p>
          <a:p>
            <a:pPr algn="ctr">
              <a:lnSpc>
                <a:spcPts val="4689"/>
              </a:lnSpc>
            </a:pP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82040" y="4595393"/>
            <a:ext cx="13119774" cy="5762891"/>
          </a:xfrm>
          <a:custGeom>
            <a:avLst/>
            <a:gdLst/>
            <a:ahLst/>
            <a:cxnLst/>
            <a:rect r="r" b="b" t="t" l="l"/>
            <a:pathLst>
              <a:path h="5762891" w="13119774">
                <a:moveTo>
                  <a:pt x="0" y="0"/>
                </a:moveTo>
                <a:lnTo>
                  <a:pt x="13119774" y="0"/>
                </a:lnTo>
                <a:lnTo>
                  <a:pt x="13119774" y="5762891"/>
                </a:lnTo>
                <a:lnTo>
                  <a:pt x="0" y="5762891"/>
                </a:lnTo>
                <a:lnTo>
                  <a:pt x="0" y="0"/>
                </a:lnTo>
                <a:close/>
              </a:path>
            </a:pathLst>
          </a:custGeom>
          <a:blipFill>
            <a:blip r:embed="rId6"/>
            <a:stretch>
              <a:fillRect l="0" t="0" r="0" b="0"/>
            </a:stretch>
          </a:blipFill>
        </p:spPr>
      </p:sp>
      <p:sp>
        <p:nvSpPr>
          <p:cNvPr name="TextBox 8" id="8"/>
          <p:cNvSpPr txBox="true"/>
          <p:nvPr/>
        </p:nvSpPr>
        <p:spPr>
          <a:xfrm rot="0">
            <a:off x="0" y="1482958"/>
            <a:ext cx="18288000" cy="3588184"/>
          </a:xfrm>
          <a:prstGeom prst="rect">
            <a:avLst/>
          </a:prstGeom>
        </p:spPr>
        <p:txBody>
          <a:bodyPr anchor="t" rtlCol="false" tIns="0" lIns="0" bIns="0" rIns="0">
            <a:spAutoFit/>
          </a:bodyPr>
          <a:lstStyle/>
          <a:p>
            <a:pPr>
              <a:lnSpc>
                <a:spcPts val="3519"/>
              </a:lnSpc>
            </a:pPr>
            <a:r>
              <a:rPr lang="en-US" sz="2199">
                <a:solidFill>
                  <a:srgbClr val="2E2E2E"/>
                </a:solidFill>
                <a:latin typeface="Montserrat Classic"/>
              </a:rPr>
              <a:t>This graph shows High_value Customer, with the X-axis </a:t>
            </a:r>
          </a:p>
          <a:p>
            <a:pPr>
              <a:lnSpc>
                <a:spcPts val="3519"/>
              </a:lnSpc>
            </a:pPr>
            <a:r>
              <a:rPr lang="en-US" sz="2199">
                <a:solidFill>
                  <a:srgbClr val="2E2E2E"/>
                </a:solidFill>
                <a:latin typeface="Montserrat Classic"/>
              </a:rPr>
              <a:t>repersent Customer and Y-axis represent sales. this graph show top customer with higest sales this customer worth the most to brand.</a:t>
            </a:r>
          </a:p>
          <a:p>
            <a:pPr>
              <a:lnSpc>
                <a:spcPts val="3519"/>
              </a:lnSpc>
            </a:pPr>
            <a:r>
              <a:rPr lang="en-US" sz="2199">
                <a:solidFill>
                  <a:srgbClr val="2E2E2E"/>
                </a:solidFill>
                <a:latin typeface="Montserrat Classic"/>
              </a:rPr>
              <a:t>High-value Customer are those who rely on your product or services more than others customers and bring in more business in the long run.</a:t>
            </a:r>
          </a:p>
          <a:p>
            <a:pPr>
              <a:lnSpc>
                <a:spcPts val="3519"/>
              </a:lnSpc>
            </a:pPr>
            <a:r>
              <a:rPr lang="en-US" sz="2199">
                <a:solidFill>
                  <a:srgbClr val="2E2E2E"/>
                </a:solidFill>
                <a:latin typeface="Montserrat Classic"/>
              </a:rPr>
              <a:t>To target customers for acquisition, you can offer various incentives and perks such as providing them with exclusive product reviews for newly launched items, offering pre-order options, giving discounts on bulk orders, and providing free shipping.</a:t>
            </a:r>
          </a:p>
          <a:p>
            <a:pPr>
              <a:lnSpc>
                <a:spcPts val="4452"/>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66675"/>
            <a:ext cx="16245593"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How can marketing strategies be tailored to target specific demographic segments in different regions?</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58339" y="4649693"/>
            <a:ext cx="12725833" cy="5546788"/>
          </a:xfrm>
          <a:custGeom>
            <a:avLst/>
            <a:gdLst/>
            <a:ahLst/>
            <a:cxnLst/>
            <a:rect r="r" b="b" t="t" l="l"/>
            <a:pathLst>
              <a:path h="5546788" w="12725833">
                <a:moveTo>
                  <a:pt x="0" y="0"/>
                </a:moveTo>
                <a:lnTo>
                  <a:pt x="12725833" y="0"/>
                </a:lnTo>
                <a:lnTo>
                  <a:pt x="12725833" y="5546787"/>
                </a:lnTo>
                <a:lnTo>
                  <a:pt x="0" y="5546787"/>
                </a:lnTo>
                <a:lnTo>
                  <a:pt x="0" y="0"/>
                </a:lnTo>
                <a:close/>
              </a:path>
            </a:pathLst>
          </a:custGeom>
          <a:blipFill>
            <a:blip r:embed="rId6"/>
            <a:stretch>
              <a:fillRect l="0" t="0" r="0" b="0"/>
            </a:stretch>
          </a:blipFill>
        </p:spPr>
      </p:sp>
      <p:sp>
        <p:nvSpPr>
          <p:cNvPr name="TextBox 8" id="8"/>
          <p:cNvSpPr txBox="true"/>
          <p:nvPr/>
        </p:nvSpPr>
        <p:spPr>
          <a:xfrm rot="0">
            <a:off x="168805" y="1189913"/>
            <a:ext cx="17950390" cy="3953587"/>
          </a:xfrm>
          <a:prstGeom prst="rect">
            <a:avLst/>
          </a:prstGeom>
        </p:spPr>
        <p:txBody>
          <a:bodyPr anchor="t" rtlCol="false" tIns="0" lIns="0" bIns="0" rIns="0">
            <a:spAutoFit/>
          </a:bodyPr>
          <a:lstStyle/>
          <a:p>
            <a:pPr>
              <a:lnSpc>
                <a:spcPts val="3455"/>
              </a:lnSpc>
            </a:pPr>
            <a:r>
              <a:rPr lang="en-US" sz="2159">
                <a:solidFill>
                  <a:srgbClr val="2E2E2E"/>
                </a:solidFill>
                <a:latin typeface="Montserrat Classic"/>
              </a:rPr>
              <a:t>This graph illustrates purchase patterns across various regions, and we have incorporated a country slicer for in-depth analysis of sales trends in different areas. After analyzing the purchase patterns across these regions, we can implement targeted marketing strategies. These strategies may include offering multiple promotional offers, discounts, free shipping options, and exclusive deals for bulk orders. The aim is to convert potential customers into actual customers by leveraging these marketing strategies effectively.</a:t>
            </a:r>
          </a:p>
          <a:p>
            <a:pPr>
              <a:lnSpc>
                <a:spcPts val="3455"/>
              </a:lnSpc>
            </a:pPr>
            <a:r>
              <a:rPr lang="en-US" sz="2159">
                <a:solidFill>
                  <a:srgbClr val="2E2E2E"/>
                </a:solidFill>
                <a:latin typeface="Montserrat Classic"/>
              </a:rPr>
              <a:t>1)Word of mouth Marketing.</a:t>
            </a:r>
          </a:p>
          <a:p>
            <a:pPr>
              <a:lnSpc>
                <a:spcPts val="3455"/>
              </a:lnSpc>
            </a:pPr>
            <a:r>
              <a:rPr lang="en-US" sz="2159">
                <a:solidFill>
                  <a:srgbClr val="2E2E2E"/>
                </a:solidFill>
                <a:latin typeface="Montserrat Classic"/>
              </a:rPr>
              <a:t>2)Paid Marketing.</a:t>
            </a:r>
          </a:p>
          <a:p>
            <a:pPr>
              <a:lnSpc>
                <a:spcPts val="3455"/>
              </a:lnSpc>
            </a:pPr>
            <a:r>
              <a:rPr lang="en-US" sz="2159">
                <a:solidFill>
                  <a:srgbClr val="2E2E2E"/>
                </a:solidFill>
                <a:latin typeface="Montserrat Classic"/>
              </a:rPr>
              <a:t>3)Diversity Marketing.</a:t>
            </a:r>
          </a:p>
          <a:p>
            <a:pPr>
              <a:lnSpc>
                <a:spcPts val="437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23248"/>
            <a:ext cx="18288000" cy="10214550"/>
          </a:xfrm>
          <a:custGeom>
            <a:avLst/>
            <a:gdLst/>
            <a:ahLst/>
            <a:cxnLst/>
            <a:rect r="r" b="b" t="t" l="l"/>
            <a:pathLst>
              <a:path h="10214550" w="18288000">
                <a:moveTo>
                  <a:pt x="0" y="0"/>
                </a:moveTo>
                <a:lnTo>
                  <a:pt x="18288000" y="0"/>
                </a:lnTo>
                <a:lnTo>
                  <a:pt x="18288000" y="10214550"/>
                </a:lnTo>
                <a:lnTo>
                  <a:pt x="0" y="10214550"/>
                </a:lnTo>
                <a:lnTo>
                  <a:pt x="0" y="0"/>
                </a:lnTo>
                <a:close/>
              </a:path>
            </a:pathLst>
          </a:custGeom>
          <a:blipFill>
            <a:blip r:embed="rId2"/>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90008" y="190503"/>
            <a:ext cx="16245593"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What are the potential untapped markets based on demographic indicators, and how can market penetration be increased?</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4727" y="3865028"/>
            <a:ext cx="18143273" cy="6436102"/>
          </a:xfrm>
          <a:custGeom>
            <a:avLst/>
            <a:gdLst/>
            <a:ahLst/>
            <a:cxnLst/>
            <a:rect r="r" b="b" t="t" l="l"/>
            <a:pathLst>
              <a:path h="6436102" w="18143273">
                <a:moveTo>
                  <a:pt x="0" y="0"/>
                </a:moveTo>
                <a:lnTo>
                  <a:pt x="18143273" y="0"/>
                </a:lnTo>
                <a:lnTo>
                  <a:pt x="18143273" y="6436102"/>
                </a:lnTo>
                <a:lnTo>
                  <a:pt x="0" y="6436102"/>
                </a:lnTo>
                <a:lnTo>
                  <a:pt x="0" y="0"/>
                </a:lnTo>
                <a:close/>
              </a:path>
            </a:pathLst>
          </a:custGeom>
          <a:blipFill>
            <a:blip r:embed="rId6"/>
            <a:stretch>
              <a:fillRect l="0" t="0" r="0" b="0"/>
            </a:stretch>
          </a:blipFill>
        </p:spPr>
      </p:sp>
      <p:sp>
        <p:nvSpPr>
          <p:cNvPr name="TextBox 8" id="8"/>
          <p:cNvSpPr txBox="true"/>
          <p:nvPr/>
        </p:nvSpPr>
        <p:spPr>
          <a:xfrm rot="0">
            <a:off x="481366" y="1596322"/>
            <a:ext cx="17806634" cy="2648540"/>
          </a:xfrm>
          <a:prstGeom prst="rect">
            <a:avLst/>
          </a:prstGeom>
        </p:spPr>
        <p:txBody>
          <a:bodyPr anchor="t" rtlCol="false" tIns="0" lIns="0" bIns="0" rIns="0">
            <a:spAutoFit/>
          </a:bodyPr>
          <a:lstStyle/>
          <a:p>
            <a:pPr marL="462477" indent="-231239" lvl="1">
              <a:lnSpc>
                <a:spcPts val="3427"/>
              </a:lnSpc>
              <a:buFont typeface="Arial"/>
              <a:buChar char="•"/>
            </a:pPr>
            <a:r>
              <a:rPr lang="en-US" sz="2142">
                <a:solidFill>
                  <a:srgbClr val="2E2E2E"/>
                </a:solidFill>
                <a:latin typeface="Montserrat Classic"/>
              </a:rPr>
              <a:t>Untapped Markets is a demand for a product or service that isn't being supplied by any company yet.</a:t>
            </a:r>
          </a:p>
          <a:p>
            <a:pPr marL="462477" indent="-231239" lvl="1">
              <a:lnSpc>
                <a:spcPts val="3427"/>
              </a:lnSpc>
              <a:buFont typeface="Arial"/>
              <a:buChar char="•"/>
            </a:pPr>
            <a:r>
              <a:rPr lang="en-US" sz="2142">
                <a:solidFill>
                  <a:srgbClr val="2E2E2E"/>
                </a:solidFill>
                <a:latin typeface="Montserrat Classic"/>
              </a:rPr>
              <a:t>Demographic Indicators are statistics that describe the characteristics of a population.</a:t>
            </a:r>
          </a:p>
          <a:p>
            <a:pPr marL="462477" indent="-231239" lvl="1">
              <a:lnSpc>
                <a:spcPts val="3427"/>
              </a:lnSpc>
              <a:buFont typeface="Arial"/>
              <a:buChar char="•"/>
            </a:pPr>
            <a:r>
              <a:rPr lang="en-US" sz="2142">
                <a:solidFill>
                  <a:srgbClr val="2E2E2E"/>
                </a:solidFill>
                <a:latin typeface="Montserrat Classic"/>
              </a:rPr>
              <a:t>Market Penetration refers to the successful selling of a good or services in a specific market.</a:t>
            </a:r>
          </a:p>
          <a:p>
            <a:pPr>
              <a:lnSpc>
                <a:spcPts val="3427"/>
              </a:lnSpc>
            </a:pPr>
            <a:r>
              <a:rPr lang="en-US" sz="2142">
                <a:solidFill>
                  <a:srgbClr val="2E2E2E"/>
                </a:solidFill>
                <a:latin typeface="Montserrat Classic"/>
              </a:rPr>
              <a:t>This graph shows the demand of product across different regions, and we analyze that 'USA' and 'SPAIN' has good market penetration. X- axis represent regions and Y-axis represent Quantity in stock and Ordered Quantity.</a:t>
            </a:r>
          </a:p>
          <a:p>
            <a:pPr>
              <a:lnSpc>
                <a:spcPts val="4335"/>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462773"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42594" y="186308"/>
            <a:ext cx="16802811" cy="1163866"/>
          </a:xfrm>
          <a:prstGeom prst="rect">
            <a:avLst/>
          </a:prstGeom>
        </p:spPr>
        <p:txBody>
          <a:bodyPr anchor="t" rtlCol="false" tIns="0" lIns="0" bIns="0" rIns="0">
            <a:spAutoFit/>
          </a:bodyPr>
          <a:lstStyle/>
          <a:p>
            <a:pPr algn="ctr">
              <a:lnSpc>
                <a:spcPts val="4689"/>
              </a:lnSpc>
            </a:pPr>
            <a:r>
              <a:rPr lang="en-US" sz="3349">
                <a:solidFill>
                  <a:srgbClr val="2E2E2E"/>
                </a:solidFill>
                <a:latin typeface="Canva Sans Bold"/>
              </a:rPr>
              <a:t>How do customer preferences and behavior differ based on demographic factors, and how can they be leveraged for personalized marketing campaigns?</a:t>
            </a:r>
          </a:p>
        </p:txBody>
      </p:sp>
      <p:sp>
        <p:nvSpPr>
          <p:cNvPr name="Freeform 5" id="5"/>
          <p:cNvSpPr/>
          <p:nvPr/>
        </p:nvSpPr>
        <p:spPr>
          <a:xfrm flipH="true" flipV="false" rot="151001">
            <a:off x="12680020" y="-2201481"/>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151001">
            <a:off x="14739820" y="5566100"/>
            <a:ext cx="7948991" cy="6460361"/>
          </a:xfrm>
          <a:custGeom>
            <a:avLst/>
            <a:gdLst/>
            <a:ahLst/>
            <a:cxnLst/>
            <a:rect r="r" b="b" t="t" l="l"/>
            <a:pathLst>
              <a:path h="6460361" w="7948991">
                <a:moveTo>
                  <a:pt x="7948990" y="0"/>
                </a:moveTo>
                <a:lnTo>
                  <a:pt x="0" y="0"/>
                </a:lnTo>
                <a:lnTo>
                  <a:pt x="0" y="6460362"/>
                </a:lnTo>
                <a:lnTo>
                  <a:pt x="7948990" y="6460362"/>
                </a:lnTo>
                <a:lnTo>
                  <a:pt x="794899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930890" y="2063390"/>
            <a:ext cx="12357110" cy="7446108"/>
          </a:xfrm>
          <a:custGeom>
            <a:avLst/>
            <a:gdLst/>
            <a:ahLst/>
            <a:cxnLst/>
            <a:rect r="r" b="b" t="t" l="l"/>
            <a:pathLst>
              <a:path h="7446108" w="12357110">
                <a:moveTo>
                  <a:pt x="0" y="0"/>
                </a:moveTo>
                <a:lnTo>
                  <a:pt x="12357110" y="0"/>
                </a:lnTo>
                <a:lnTo>
                  <a:pt x="12357110" y="7446108"/>
                </a:lnTo>
                <a:lnTo>
                  <a:pt x="0" y="7446108"/>
                </a:lnTo>
                <a:lnTo>
                  <a:pt x="0" y="0"/>
                </a:lnTo>
                <a:close/>
              </a:path>
            </a:pathLst>
          </a:custGeom>
          <a:blipFill>
            <a:blip r:embed="rId6"/>
            <a:stretch>
              <a:fillRect l="0" t="0" r="0" b="0"/>
            </a:stretch>
          </a:blipFill>
        </p:spPr>
      </p:sp>
      <p:sp>
        <p:nvSpPr>
          <p:cNvPr name="TextBox 8" id="8"/>
          <p:cNvSpPr txBox="true"/>
          <p:nvPr/>
        </p:nvSpPr>
        <p:spPr>
          <a:xfrm rot="0">
            <a:off x="0" y="1334721"/>
            <a:ext cx="5890743" cy="9077915"/>
          </a:xfrm>
          <a:prstGeom prst="rect">
            <a:avLst/>
          </a:prstGeom>
        </p:spPr>
        <p:txBody>
          <a:bodyPr anchor="t" rtlCol="false" tIns="0" lIns="0" bIns="0" rIns="0">
            <a:spAutoFit/>
          </a:bodyPr>
          <a:lstStyle/>
          <a:p>
            <a:pPr marL="462477" indent="-231239" lvl="1">
              <a:lnSpc>
                <a:spcPts val="3427"/>
              </a:lnSpc>
              <a:buFont typeface="Arial"/>
              <a:buChar char="•"/>
            </a:pPr>
            <a:r>
              <a:rPr lang="en-US" sz="2142">
                <a:solidFill>
                  <a:srgbClr val="2E2E2E"/>
                </a:solidFill>
                <a:latin typeface="Montserrat Classic"/>
              </a:rPr>
              <a:t>The graph reveals that customer preferences vary by location, and it suggests that we should prioritize customers who frequently order a specific product. We should create targeted advertisements that align with their preferences to encourage more purchases and introduce them to a wider range of products available in the market. Additionally, we should analyze local competition and adjust our Personalized marketing strategies to better meet the unique needs of customers, helping us stand out in local markets.</a:t>
            </a:r>
          </a:p>
          <a:p>
            <a:pPr marL="462477" indent="-231239" lvl="1">
              <a:lnSpc>
                <a:spcPts val="3427"/>
              </a:lnSpc>
              <a:buFont typeface="Arial"/>
              <a:buChar char="•"/>
            </a:pPr>
            <a:r>
              <a:rPr lang="en-US" sz="2142">
                <a:solidFill>
                  <a:srgbClr val="2E2E2E"/>
                </a:solidFill>
                <a:latin typeface="Montserrat Classic"/>
              </a:rPr>
              <a:t>Personalized marketing strategies that we can use to Improved Customer Experience, Drive Revenue, Increase Brand Loyalty,</a:t>
            </a:r>
          </a:p>
          <a:p>
            <a:pPr marL="462477" indent="-231239" lvl="1">
              <a:lnSpc>
                <a:spcPts val="3427"/>
              </a:lnSpc>
              <a:buFont typeface="Arial"/>
              <a:buChar char="•"/>
            </a:pPr>
            <a:r>
              <a:rPr lang="en-US" sz="2142">
                <a:solidFill>
                  <a:srgbClr val="2E2E2E"/>
                </a:solidFill>
                <a:latin typeface="Montserrat Classic"/>
              </a:rPr>
              <a:t>Create Consistency Across Channels.</a:t>
            </a:r>
          </a:p>
          <a:p>
            <a:pPr>
              <a:lnSpc>
                <a:spcPts val="4335"/>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36262" y="548885"/>
            <a:ext cx="7884549" cy="1112030"/>
          </a:xfrm>
          <a:prstGeom prst="rect">
            <a:avLst/>
          </a:prstGeom>
        </p:spPr>
        <p:txBody>
          <a:bodyPr anchor="t" rtlCol="false" tIns="0" lIns="0" bIns="0" rIns="0">
            <a:spAutoFit/>
          </a:bodyPr>
          <a:lstStyle/>
          <a:p>
            <a:pPr>
              <a:lnSpc>
                <a:spcPts val="8326"/>
              </a:lnSpc>
            </a:pPr>
            <a:r>
              <a:rPr lang="en-US" sz="8326" spc="-283">
                <a:solidFill>
                  <a:srgbClr val="004AAD"/>
                </a:solidFill>
                <a:latin typeface="Montserrat Classic Bold"/>
              </a:rPr>
              <a:t>CONCLUSIONS</a:t>
            </a:r>
          </a:p>
        </p:txBody>
      </p:sp>
      <p:sp>
        <p:nvSpPr>
          <p:cNvPr name="Freeform 3" id="3"/>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025640" y="4819967"/>
            <a:ext cx="4236720" cy="580390"/>
          </a:xfrm>
          <a:prstGeom prst="rect">
            <a:avLst/>
          </a:prstGeom>
        </p:spPr>
        <p:txBody>
          <a:bodyPr anchor="t" rtlCol="false" tIns="0" lIns="0" bIns="0" rIns="0">
            <a:spAutoFit/>
          </a:bodyPr>
          <a:lstStyle/>
          <a:p>
            <a:pPr algn="ctr">
              <a:lnSpc>
                <a:spcPts val="4759"/>
              </a:lnSpc>
              <a:spcBef>
                <a:spcPct val="0"/>
              </a:spcBef>
            </a:pPr>
            <a:r>
              <a:rPr lang="en-US" sz="3399">
                <a:solidFill>
                  <a:srgbClr val="004AAD"/>
                </a:solidFill>
                <a:latin typeface="Canva Sans Bold"/>
              </a:rPr>
              <a:t>Your paragraph text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41480">
            <a:off x="13113902" y="-5269055"/>
            <a:ext cx="6885296" cy="11055409"/>
          </a:xfrm>
          <a:custGeom>
            <a:avLst/>
            <a:gdLst/>
            <a:ahLst/>
            <a:cxnLst/>
            <a:rect r="r" b="b" t="t" l="l"/>
            <a:pathLst>
              <a:path h="11055409" w="6885296">
                <a:moveTo>
                  <a:pt x="0" y="0"/>
                </a:moveTo>
                <a:lnTo>
                  <a:pt x="6885297" y="0"/>
                </a:lnTo>
                <a:lnTo>
                  <a:pt x="6885297"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859902" y="114300"/>
            <a:ext cx="7841392" cy="877651"/>
          </a:xfrm>
          <a:prstGeom prst="rect">
            <a:avLst/>
          </a:prstGeom>
        </p:spPr>
        <p:txBody>
          <a:bodyPr anchor="t" rtlCol="false" tIns="0" lIns="0" bIns="0" rIns="0">
            <a:spAutoFit/>
          </a:bodyPr>
          <a:lstStyle/>
          <a:p>
            <a:pPr>
              <a:lnSpc>
                <a:spcPts val="6508"/>
              </a:lnSpc>
            </a:pPr>
            <a:r>
              <a:rPr lang="en-US" sz="6508">
                <a:solidFill>
                  <a:srgbClr val="004AAD"/>
                </a:solidFill>
                <a:latin typeface="Montserrat Classic Bold"/>
              </a:rPr>
              <a:t>DATA DICTONARY</a:t>
            </a:r>
          </a:p>
        </p:txBody>
      </p:sp>
      <p:sp>
        <p:nvSpPr>
          <p:cNvPr name="TextBox 5" id="5"/>
          <p:cNvSpPr txBox="true"/>
          <p:nvPr/>
        </p:nvSpPr>
        <p:spPr>
          <a:xfrm rot="0">
            <a:off x="702750" y="906226"/>
            <a:ext cx="16426457" cy="10066149"/>
          </a:xfrm>
          <a:prstGeom prst="rect">
            <a:avLst/>
          </a:prstGeom>
        </p:spPr>
        <p:txBody>
          <a:bodyPr anchor="t" rtlCol="false" tIns="0" lIns="0" bIns="0" rIns="0">
            <a:spAutoFit/>
          </a:bodyPr>
          <a:lstStyle/>
          <a:p>
            <a:pPr>
              <a:lnSpc>
                <a:spcPts val="3295"/>
              </a:lnSpc>
            </a:pPr>
            <a:r>
              <a:rPr lang="en-US" sz="2059">
                <a:solidFill>
                  <a:srgbClr val="2E2E2E"/>
                </a:solidFill>
                <a:latin typeface="Montserrat Classic Bold"/>
              </a:rPr>
              <a:t>Table: Office</a:t>
            </a:r>
          </a:p>
          <a:p>
            <a:pPr>
              <a:lnSpc>
                <a:spcPts val="3295"/>
              </a:lnSpc>
            </a:pPr>
            <a:r>
              <a:rPr lang="en-US" sz="2059">
                <a:solidFill>
                  <a:srgbClr val="2E2E2E"/>
                </a:solidFill>
                <a:latin typeface="Montserrat Classic Bold"/>
              </a:rPr>
              <a:t>   Fields:</a:t>
            </a:r>
          </a:p>
          <a:p>
            <a:pPr algn="just" marL="400931" indent="-200466" lvl="1">
              <a:lnSpc>
                <a:spcPts val="2674"/>
              </a:lnSpc>
              <a:buFont typeface="Arial"/>
              <a:buChar char="•"/>
            </a:pPr>
            <a:r>
              <a:rPr lang="en-US" sz="1857">
                <a:solidFill>
                  <a:srgbClr val="2E2E2E"/>
                </a:solidFill>
                <a:latin typeface="Montserrat Classic"/>
              </a:rPr>
              <a:t>office Code: Unique identifier for each office.</a:t>
            </a:r>
          </a:p>
          <a:p>
            <a:pPr algn="just" marL="400931" indent="-200466" lvl="1">
              <a:lnSpc>
                <a:spcPts val="2674"/>
              </a:lnSpc>
              <a:buFont typeface="Arial"/>
              <a:buChar char="•"/>
            </a:pPr>
            <a:r>
              <a:rPr lang="en-US" sz="1857">
                <a:solidFill>
                  <a:srgbClr val="2E2E2E"/>
                </a:solidFill>
                <a:latin typeface="Montserrat Classic"/>
              </a:rPr>
              <a:t>City: City in which the office is located.</a:t>
            </a:r>
          </a:p>
          <a:p>
            <a:pPr algn="just" marL="400931" indent="-200466" lvl="1">
              <a:lnSpc>
                <a:spcPts val="2674"/>
              </a:lnSpc>
              <a:buFont typeface="Arial"/>
              <a:buChar char="•"/>
            </a:pPr>
            <a:r>
              <a:rPr lang="en-US" sz="1857">
                <a:solidFill>
                  <a:srgbClr val="2E2E2E"/>
                </a:solidFill>
                <a:latin typeface="Montserrat Classic"/>
              </a:rPr>
              <a:t>State: State in which the office is located.</a:t>
            </a:r>
          </a:p>
          <a:p>
            <a:pPr algn="just" marL="400931" indent="-200466" lvl="1">
              <a:lnSpc>
                <a:spcPts val="2674"/>
              </a:lnSpc>
              <a:buFont typeface="Arial"/>
              <a:buChar char="•"/>
            </a:pPr>
            <a:r>
              <a:rPr lang="en-US" sz="1857">
                <a:solidFill>
                  <a:srgbClr val="2E2E2E"/>
                </a:solidFill>
                <a:latin typeface="Montserrat Classic"/>
              </a:rPr>
              <a:t>Country: Country in which the office is located.</a:t>
            </a:r>
          </a:p>
          <a:p>
            <a:pPr algn="just" marL="400931" indent="-200466" lvl="1">
              <a:lnSpc>
                <a:spcPts val="2674"/>
              </a:lnSpc>
              <a:buFont typeface="Arial"/>
              <a:buChar char="•"/>
            </a:pPr>
            <a:r>
              <a:rPr lang="en-US" sz="1857">
                <a:solidFill>
                  <a:srgbClr val="2E2E2E"/>
                </a:solidFill>
                <a:latin typeface="Montserrat Classic"/>
              </a:rPr>
              <a:t>Territory: Territory in which the office is located.</a:t>
            </a:r>
          </a:p>
          <a:p>
            <a:pPr algn="just">
              <a:lnSpc>
                <a:spcPts val="2960"/>
              </a:lnSpc>
            </a:pPr>
            <a:r>
              <a:rPr lang="en-US" sz="2056">
                <a:solidFill>
                  <a:srgbClr val="2E2E2E"/>
                </a:solidFill>
                <a:latin typeface="Montserrat Classic Bold"/>
              </a:rPr>
              <a:t>Table: Employee</a:t>
            </a:r>
          </a:p>
          <a:p>
            <a:pPr algn="just">
              <a:lnSpc>
                <a:spcPts val="2960"/>
              </a:lnSpc>
            </a:pPr>
            <a:r>
              <a:rPr lang="en-US" sz="2056">
                <a:solidFill>
                  <a:srgbClr val="2E2E2E"/>
                </a:solidFill>
                <a:latin typeface="Montserrat Classic Bold"/>
              </a:rPr>
              <a:t>   Fields:</a:t>
            </a:r>
          </a:p>
          <a:p>
            <a:pPr algn="just" marL="400173" indent="-200086" lvl="1">
              <a:lnSpc>
                <a:spcPts val="2669"/>
              </a:lnSpc>
              <a:buFont typeface="Arial"/>
              <a:buChar char="•"/>
            </a:pPr>
            <a:r>
              <a:rPr lang="en-US" sz="1853">
                <a:solidFill>
                  <a:srgbClr val="2E2E2E"/>
                </a:solidFill>
                <a:latin typeface="Montserrat Classic"/>
              </a:rPr>
              <a:t>Employee Number: Unique identifier for each employee.</a:t>
            </a:r>
          </a:p>
          <a:p>
            <a:pPr algn="just" marL="400173" indent="-200086" lvl="1">
              <a:lnSpc>
                <a:spcPts val="2669"/>
              </a:lnSpc>
              <a:buFont typeface="Arial"/>
              <a:buChar char="•"/>
            </a:pPr>
            <a:r>
              <a:rPr lang="en-US" sz="1853">
                <a:solidFill>
                  <a:srgbClr val="2E2E2E"/>
                </a:solidFill>
                <a:latin typeface="Montserrat Classic"/>
              </a:rPr>
              <a:t>first name: Name of employee.</a:t>
            </a:r>
          </a:p>
          <a:p>
            <a:pPr algn="just" marL="400173" indent="-200086" lvl="1">
              <a:lnSpc>
                <a:spcPts val="2669"/>
              </a:lnSpc>
              <a:buFont typeface="Arial"/>
              <a:buChar char="•"/>
            </a:pPr>
            <a:r>
              <a:rPr lang="en-US" sz="1853">
                <a:solidFill>
                  <a:srgbClr val="2E2E2E"/>
                </a:solidFill>
                <a:latin typeface="Montserrat Classic"/>
              </a:rPr>
              <a:t>last name: surname of employee.</a:t>
            </a:r>
          </a:p>
          <a:p>
            <a:pPr algn="just" marL="400173" indent="-200086" lvl="1">
              <a:lnSpc>
                <a:spcPts val="2669"/>
              </a:lnSpc>
              <a:buFont typeface="Arial"/>
              <a:buChar char="•"/>
            </a:pPr>
            <a:r>
              <a:rPr lang="en-US" sz="1853">
                <a:solidFill>
                  <a:srgbClr val="2E2E2E"/>
                </a:solidFill>
                <a:latin typeface="Montserrat Classic"/>
              </a:rPr>
              <a:t>office code: Identifying the office where the employee works.</a:t>
            </a:r>
          </a:p>
          <a:p>
            <a:pPr algn="just" marL="400173" indent="-200086" lvl="1">
              <a:lnSpc>
                <a:spcPts val="2669"/>
              </a:lnSpc>
              <a:buFont typeface="Arial"/>
              <a:buChar char="•"/>
            </a:pPr>
            <a:r>
              <a:rPr lang="en-US" sz="1853">
                <a:solidFill>
                  <a:srgbClr val="2E2E2E"/>
                </a:solidFill>
                <a:latin typeface="Montserrat Classic"/>
              </a:rPr>
              <a:t> reports to: the employee number of the person to whom the employee reports.</a:t>
            </a:r>
          </a:p>
          <a:p>
            <a:pPr algn="just" marL="400173" indent="-200086" lvl="1">
              <a:lnSpc>
                <a:spcPts val="2669"/>
              </a:lnSpc>
              <a:buFont typeface="Arial"/>
              <a:buChar char="•"/>
            </a:pPr>
            <a:r>
              <a:rPr lang="en-US" sz="1853">
                <a:solidFill>
                  <a:srgbClr val="2E2E2E"/>
                </a:solidFill>
                <a:latin typeface="Montserrat Classic"/>
              </a:rPr>
              <a:t>job title: job title of the employee.</a:t>
            </a:r>
          </a:p>
          <a:p>
            <a:pPr algn="just">
              <a:lnSpc>
                <a:spcPts val="2960"/>
              </a:lnSpc>
            </a:pPr>
            <a:r>
              <a:rPr lang="en-US" sz="2056">
                <a:solidFill>
                  <a:srgbClr val="2E2E2E"/>
                </a:solidFill>
                <a:latin typeface="Montserrat Classic Bold"/>
              </a:rPr>
              <a:t>Table: Customers </a:t>
            </a:r>
          </a:p>
          <a:p>
            <a:pPr algn="just">
              <a:lnSpc>
                <a:spcPts val="2960"/>
              </a:lnSpc>
            </a:pPr>
            <a:r>
              <a:rPr lang="en-US" sz="2056">
                <a:solidFill>
                  <a:srgbClr val="2E2E2E"/>
                </a:solidFill>
                <a:latin typeface="Montserrat Classic Bold"/>
              </a:rPr>
              <a:t>     Fields:</a:t>
            </a:r>
          </a:p>
          <a:p>
            <a:pPr algn="just" marL="400173" indent="-200086" lvl="1">
              <a:lnSpc>
                <a:spcPts val="2669"/>
              </a:lnSpc>
              <a:buFont typeface="Arial"/>
              <a:buChar char="•"/>
            </a:pPr>
            <a:r>
              <a:rPr lang="en-US" sz="1853">
                <a:solidFill>
                  <a:srgbClr val="2E2E2E"/>
                </a:solidFill>
                <a:latin typeface="Montserrat Classic"/>
              </a:rPr>
              <a:t>C</a:t>
            </a:r>
            <a:r>
              <a:rPr lang="en-US" sz="1853">
                <a:solidFill>
                  <a:srgbClr val="2E2E2E"/>
                </a:solidFill>
                <a:latin typeface="Montserrat Classic"/>
              </a:rPr>
              <a:t>ustomer Name: a unique identifier for each customer.</a:t>
            </a:r>
          </a:p>
          <a:p>
            <a:pPr algn="just" marL="400173" indent="-200086" lvl="1">
              <a:lnSpc>
                <a:spcPts val="2669"/>
              </a:lnSpc>
              <a:buFont typeface="Arial"/>
              <a:buChar char="•"/>
            </a:pPr>
            <a:r>
              <a:rPr lang="en-US" sz="1853">
                <a:solidFill>
                  <a:srgbClr val="2E2E2E"/>
                </a:solidFill>
                <a:latin typeface="Montserrat Classic"/>
              </a:rPr>
              <a:t>contact last name: Last Name of contact.</a:t>
            </a:r>
          </a:p>
          <a:p>
            <a:pPr algn="just" marL="400173" indent="-200086" lvl="1">
              <a:lnSpc>
                <a:spcPts val="2669"/>
              </a:lnSpc>
              <a:buFont typeface="Arial"/>
              <a:buChar char="•"/>
            </a:pPr>
            <a:r>
              <a:rPr lang="en-US" sz="1853">
                <a:solidFill>
                  <a:srgbClr val="2E2E2E"/>
                </a:solidFill>
                <a:latin typeface="Montserrat Classic"/>
              </a:rPr>
              <a:t>contact first name: First name of contact.</a:t>
            </a:r>
          </a:p>
          <a:p>
            <a:pPr algn="just" marL="400173" indent="-200086" lvl="1">
              <a:lnSpc>
                <a:spcPts val="2669"/>
              </a:lnSpc>
              <a:buFont typeface="Arial"/>
              <a:buChar char="•"/>
            </a:pPr>
            <a:r>
              <a:rPr lang="en-US" sz="1853">
                <a:solidFill>
                  <a:srgbClr val="2E2E2E"/>
                </a:solidFill>
                <a:latin typeface="Montserrat Classic"/>
              </a:rPr>
              <a:t>phone: Contact number of Customers.</a:t>
            </a:r>
          </a:p>
          <a:p>
            <a:pPr algn="just" marL="400173" indent="-200086" lvl="1">
              <a:lnSpc>
                <a:spcPts val="2669"/>
              </a:lnSpc>
              <a:buFont typeface="Arial"/>
              <a:buChar char="•"/>
            </a:pPr>
            <a:r>
              <a:rPr lang="en-US" sz="1853">
                <a:solidFill>
                  <a:srgbClr val="2E2E2E"/>
                </a:solidFill>
                <a:latin typeface="Montserrat Classic"/>
              </a:rPr>
              <a:t>Address line: Address of the customer.</a:t>
            </a:r>
          </a:p>
          <a:p>
            <a:pPr algn="just" marL="400173" indent="-200086" lvl="1">
              <a:lnSpc>
                <a:spcPts val="2669"/>
              </a:lnSpc>
              <a:buFont typeface="Arial"/>
              <a:buChar char="•"/>
            </a:pPr>
            <a:r>
              <a:rPr lang="en-US" sz="1853">
                <a:solidFill>
                  <a:srgbClr val="2E2E2E"/>
                </a:solidFill>
                <a:latin typeface="Montserrat Classic"/>
              </a:rPr>
              <a:t>City: City name where customer belongs.</a:t>
            </a:r>
          </a:p>
          <a:p>
            <a:pPr algn="just" marL="400173" indent="-200086" lvl="1">
              <a:lnSpc>
                <a:spcPts val="2669"/>
              </a:lnSpc>
              <a:buFont typeface="Arial"/>
              <a:buChar char="•"/>
            </a:pPr>
            <a:r>
              <a:rPr lang="en-US" sz="1853">
                <a:solidFill>
                  <a:srgbClr val="2E2E2E"/>
                </a:solidFill>
                <a:latin typeface="Montserrat Classic"/>
              </a:rPr>
              <a:t>State: State name of the customers.</a:t>
            </a:r>
          </a:p>
          <a:p>
            <a:pPr algn="just" marL="400173" indent="-200086" lvl="1">
              <a:lnSpc>
                <a:spcPts val="2669"/>
              </a:lnSpc>
              <a:buFont typeface="Arial"/>
              <a:buChar char="•"/>
            </a:pPr>
            <a:r>
              <a:rPr lang="en-US" sz="1853">
                <a:solidFill>
                  <a:srgbClr val="2E2E2E"/>
                </a:solidFill>
                <a:latin typeface="Montserrat Classic"/>
              </a:rPr>
              <a:t>Country: Country name of the customers.</a:t>
            </a:r>
          </a:p>
          <a:p>
            <a:pPr algn="just" marL="400173" indent="-200086" lvl="1">
              <a:lnSpc>
                <a:spcPts val="2669"/>
              </a:lnSpc>
              <a:buFont typeface="Arial"/>
              <a:buChar char="•"/>
            </a:pPr>
            <a:r>
              <a:rPr lang="en-US" sz="1853">
                <a:solidFill>
                  <a:srgbClr val="2E2E2E"/>
                </a:solidFill>
                <a:latin typeface="Montserrat Classic"/>
              </a:rPr>
              <a:t>sales representative employee number: identifying the employee responsible for the customer.</a:t>
            </a:r>
          </a:p>
          <a:p>
            <a:pPr algn="just" marL="400173" indent="-200086" lvl="1">
              <a:lnSpc>
                <a:spcPts val="2669"/>
              </a:lnSpc>
              <a:buFont typeface="Arial"/>
              <a:buChar char="•"/>
            </a:pPr>
            <a:r>
              <a:rPr lang="en-US" sz="1853">
                <a:solidFill>
                  <a:srgbClr val="2E2E2E"/>
                </a:solidFill>
                <a:latin typeface="Montserrat Classic"/>
              </a:rPr>
              <a:t>credit limit: Credit limit for each customers.</a:t>
            </a:r>
          </a:p>
          <a:p>
            <a:pPr>
              <a:lnSpc>
                <a:spcPts val="2971"/>
              </a:lnSpc>
            </a:pPr>
          </a:p>
          <a:p>
            <a:pPr>
              <a:lnSpc>
                <a:spcPts val="378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41480">
            <a:off x="13113902" y="-5269055"/>
            <a:ext cx="6885296" cy="11055409"/>
          </a:xfrm>
          <a:custGeom>
            <a:avLst/>
            <a:gdLst/>
            <a:ahLst/>
            <a:cxnLst/>
            <a:rect r="r" b="b" t="t" l="l"/>
            <a:pathLst>
              <a:path h="11055409" w="6885296">
                <a:moveTo>
                  <a:pt x="0" y="0"/>
                </a:moveTo>
                <a:lnTo>
                  <a:pt x="6885297" y="0"/>
                </a:lnTo>
                <a:lnTo>
                  <a:pt x="6885297"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30771" y="749026"/>
            <a:ext cx="16426457" cy="10061626"/>
          </a:xfrm>
          <a:prstGeom prst="rect">
            <a:avLst/>
          </a:prstGeom>
        </p:spPr>
        <p:txBody>
          <a:bodyPr anchor="t" rtlCol="false" tIns="0" lIns="0" bIns="0" rIns="0">
            <a:spAutoFit/>
          </a:bodyPr>
          <a:lstStyle/>
          <a:p>
            <a:pPr>
              <a:lnSpc>
                <a:spcPts val="3247"/>
              </a:lnSpc>
            </a:pPr>
            <a:r>
              <a:rPr lang="en-US" sz="2029">
                <a:solidFill>
                  <a:srgbClr val="2E2E2E"/>
                </a:solidFill>
                <a:latin typeface="Montserrat Classic Bold"/>
              </a:rPr>
              <a:t>Table: Product</a:t>
            </a:r>
          </a:p>
          <a:p>
            <a:pPr>
              <a:lnSpc>
                <a:spcPts val="3248"/>
              </a:lnSpc>
            </a:pPr>
            <a:r>
              <a:rPr lang="en-US" sz="2030">
                <a:solidFill>
                  <a:srgbClr val="2E2E2E"/>
                </a:solidFill>
                <a:latin typeface="Montserrat Classic Bold"/>
              </a:rPr>
              <a:t>   Fields:</a:t>
            </a:r>
          </a:p>
          <a:p>
            <a:pPr algn="just" marL="400931" indent="-200466" lvl="1">
              <a:lnSpc>
                <a:spcPts val="2674"/>
              </a:lnSpc>
              <a:buFont typeface="Arial"/>
              <a:buChar char="•"/>
            </a:pPr>
            <a:r>
              <a:rPr lang="en-US" sz="1857">
                <a:solidFill>
                  <a:srgbClr val="2E2E2E"/>
                </a:solidFill>
                <a:latin typeface="Montserrat Classic"/>
              </a:rPr>
              <a:t>product code</a:t>
            </a:r>
            <a:r>
              <a:rPr lang="en-US" sz="1857">
                <a:solidFill>
                  <a:srgbClr val="2E2E2E"/>
                </a:solidFill>
                <a:latin typeface="Montserrat Classic"/>
              </a:rPr>
              <a:t>: Unique identifier for each product.</a:t>
            </a:r>
          </a:p>
          <a:p>
            <a:pPr algn="just" marL="400931" indent="-200466" lvl="1">
              <a:lnSpc>
                <a:spcPts val="2674"/>
              </a:lnSpc>
              <a:buFont typeface="Arial"/>
              <a:buChar char="•"/>
            </a:pPr>
            <a:r>
              <a:rPr lang="en-US" sz="1857">
                <a:solidFill>
                  <a:srgbClr val="2E2E2E"/>
                </a:solidFill>
                <a:latin typeface="Montserrat Classic"/>
              </a:rPr>
              <a:t>product name: name of the product.</a:t>
            </a:r>
          </a:p>
          <a:p>
            <a:pPr algn="just" marL="400931" indent="-200466" lvl="1">
              <a:lnSpc>
                <a:spcPts val="2674"/>
              </a:lnSpc>
              <a:buFont typeface="Arial"/>
              <a:buChar char="•"/>
            </a:pPr>
            <a:r>
              <a:rPr lang="en-US" sz="1857">
                <a:solidFill>
                  <a:srgbClr val="2E2E2E"/>
                </a:solidFill>
                <a:latin typeface="Montserrat Classic"/>
              </a:rPr>
              <a:t>product line: categorization of the product.</a:t>
            </a:r>
          </a:p>
          <a:p>
            <a:pPr algn="just" marL="400931" indent="-200466" lvl="1">
              <a:lnSpc>
                <a:spcPts val="2674"/>
              </a:lnSpc>
              <a:buFont typeface="Arial"/>
              <a:buChar char="•"/>
            </a:pPr>
            <a:r>
              <a:rPr lang="en-US" sz="1857">
                <a:solidFill>
                  <a:srgbClr val="2E2E2E"/>
                </a:solidFill>
                <a:latin typeface="Montserrat Classic"/>
              </a:rPr>
              <a:t>product description: description of products.</a:t>
            </a:r>
          </a:p>
          <a:p>
            <a:pPr algn="just" marL="400931" indent="-200466" lvl="1">
              <a:lnSpc>
                <a:spcPts val="2674"/>
              </a:lnSpc>
              <a:buFont typeface="Arial"/>
              <a:buChar char="•"/>
            </a:pPr>
            <a:r>
              <a:rPr lang="en-US" sz="1857">
                <a:solidFill>
                  <a:srgbClr val="2E2E2E"/>
                </a:solidFill>
                <a:latin typeface="Montserrat Classic"/>
              </a:rPr>
              <a:t>quantity in stock: Number of quantity available.</a:t>
            </a:r>
          </a:p>
          <a:p>
            <a:pPr algn="just" marL="400931" indent="-200466" lvl="1">
              <a:lnSpc>
                <a:spcPts val="2674"/>
              </a:lnSpc>
              <a:buFont typeface="Arial"/>
              <a:buChar char="•"/>
            </a:pPr>
            <a:r>
              <a:rPr lang="en-US" sz="1857">
                <a:solidFill>
                  <a:srgbClr val="2E2E2E"/>
                </a:solidFill>
                <a:latin typeface="Montserrat Classic"/>
              </a:rPr>
              <a:t>buy price: cost of each product.</a:t>
            </a:r>
          </a:p>
          <a:p>
            <a:pPr algn="just" marL="400931" indent="-200466" lvl="1">
              <a:lnSpc>
                <a:spcPts val="2674"/>
              </a:lnSpc>
              <a:buFont typeface="Arial"/>
              <a:buChar char="•"/>
            </a:pPr>
            <a:r>
              <a:rPr lang="en-US" sz="1857">
                <a:solidFill>
                  <a:srgbClr val="2E2E2E"/>
                </a:solidFill>
                <a:latin typeface="Montserrat Classic"/>
              </a:rPr>
              <a:t>MSRP: Manufacturer's Suggested Retail Price.</a:t>
            </a:r>
          </a:p>
          <a:p>
            <a:pPr algn="just">
              <a:lnSpc>
                <a:spcPts val="2960"/>
              </a:lnSpc>
            </a:pPr>
            <a:r>
              <a:rPr lang="en-US" sz="2056">
                <a:solidFill>
                  <a:srgbClr val="2E2E2E"/>
                </a:solidFill>
                <a:latin typeface="Montserrat Classic Bold"/>
              </a:rPr>
              <a:t>Table: Product Lines </a:t>
            </a:r>
          </a:p>
          <a:p>
            <a:pPr algn="just">
              <a:lnSpc>
                <a:spcPts val="2960"/>
              </a:lnSpc>
            </a:pPr>
            <a:r>
              <a:rPr lang="en-US" sz="2056">
                <a:solidFill>
                  <a:srgbClr val="2E2E2E"/>
                </a:solidFill>
                <a:latin typeface="Montserrat Classic Bold"/>
              </a:rPr>
              <a:t>   Fields:</a:t>
            </a:r>
          </a:p>
          <a:p>
            <a:pPr algn="just" marL="400173" indent="-200087" lvl="1">
              <a:lnSpc>
                <a:spcPts val="2669"/>
              </a:lnSpc>
              <a:buFont typeface="Arial"/>
              <a:buChar char="•"/>
            </a:pPr>
            <a:r>
              <a:rPr lang="en-US" sz="1853">
                <a:solidFill>
                  <a:srgbClr val="2E2E2E"/>
                </a:solidFill>
                <a:latin typeface="Montserrat Classic"/>
              </a:rPr>
              <a:t>product line name: Unique identifier for each product lines.</a:t>
            </a:r>
          </a:p>
          <a:p>
            <a:pPr algn="just" marL="400173" indent="-200087" lvl="1">
              <a:lnSpc>
                <a:spcPts val="2669"/>
              </a:lnSpc>
              <a:buFont typeface="Arial"/>
              <a:buChar char="•"/>
            </a:pPr>
            <a:r>
              <a:rPr lang="en-US" sz="1853">
                <a:solidFill>
                  <a:srgbClr val="2E2E2E"/>
                </a:solidFill>
                <a:latin typeface="Montserrat Classic"/>
              </a:rPr>
              <a:t>text description: Description of product lines.</a:t>
            </a:r>
          </a:p>
          <a:p>
            <a:pPr algn="just">
              <a:lnSpc>
                <a:spcPts val="2960"/>
              </a:lnSpc>
            </a:pPr>
            <a:r>
              <a:rPr lang="en-US" sz="2056">
                <a:solidFill>
                  <a:srgbClr val="2E2E2E"/>
                </a:solidFill>
                <a:latin typeface="Montserrat Classic Bold"/>
              </a:rPr>
              <a:t>Table: Orders </a:t>
            </a:r>
          </a:p>
          <a:p>
            <a:pPr algn="just">
              <a:lnSpc>
                <a:spcPts val="2960"/>
              </a:lnSpc>
            </a:pPr>
            <a:r>
              <a:rPr lang="en-US" sz="2056">
                <a:solidFill>
                  <a:srgbClr val="2E2E2E"/>
                </a:solidFill>
                <a:latin typeface="Montserrat Classic Bold"/>
              </a:rPr>
              <a:t>     Fields:</a:t>
            </a:r>
          </a:p>
          <a:p>
            <a:pPr algn="just" marL="400173" indent="-200087" lvl="1">
              <a:lnSpc>
                <a:spcPts val="2669"/>
              </a:lnSpc>
              <a:buFont typeface="Arial"/>
              <a:buChar char="•"/>
            </a:pPr>
            <a:r>
              <a:rPr lang="en-US" sz="1853">
                <a:solidFill>
                  <a:srgbClr val="2E2E2E"/>
                </a:solidFill>
                <a:latin typeface="Montserrat Classic"/>
              </a:rPr>
              <a:t>order number: a unique identifier for each order.</a:t>
            </a:r>
          </a:p>
          <a:p>
            <a:pPr algn="just" marL="400173" indent="-200087" lvl="1">
              <a:lnSpc>
                <a:spcPts val="2669"/>
              </a:lnSpc>
              <a:buFont typeface="Arial"/>
              <a:buChar char="•"/>
            </a:pPr>
            <a:r>
              <a:rPr lang="en-US" sz="1853">
                <a:solidFill>
                  <a:srgbClr val="2E2E2E"/>
                </a:solidFill>
                <a:latin typeface="Montserrat Classic"/>
              </a:rPr>
              <a:t>order date: Date of orders.</a:t>
            </a:r>
          </a:p>
          <a:p>
            <a:pPr algn="just" marL="400173" indent="-200087" lvl="1">
              <a:lnSpc>
                <a:spcPts val="2669"/>
              </a:lnSpc>
              <a:buFont typeface="Arial"/>
              <a:buChar char="•"/>
            </a:pPr>
            <a:r>
              <a:rPr lang="en-US" sz="1853">
                <a:solidFill>
                  <a:srgbClr val="2E2E2E"/>
                </a:solidFill>
                <a:latin typeface="Montserrat Classic"/>
              </a:rPr>
              <a:t>shipped date: Shipping date of orders.</a:t>
            </a:r>
          </a:p>
          <a:p>
            <a:pPr algn="just" marL="400173" indent="-200087" lvl="1">
              <a:lnSpc>
                <a:spcPts val="2669"/>
              </a:lnSpc>
              <a:buFont typeface="Arial"/>
              <a:buChar char="•"/>
            </a:pPr>
            <a:r>
              <a:rPr lang="en-US" sz="1853">
                <a:solidFill>
                  <a:srgbClr val="2E2E2E"/>
                </a:solidFill>
                <a:latin typeface="Montserrat Classic"/>
              </a:rPr>
              <a:t>order status: Using an ENUM for predefined statuses.</a:t>
            </a:r>
          </a:p>
          <a:p>
            <a:pPr algn="just" marL="400173" indent="-200087" lvl="1">
              <a:lnSpc>
                <a:spcPts val="2669"/>
              </a:lnSpc>
              <a:buFont typeface="Arial"/>
              <a:buChar char="•"/>
            </a:pPr>
            <a:r>
              <a:rPr lang="en-US" sz="1853">
                <a:solidFill>
                  <a:srgbClr val="2E2E2E"/>
                </a:solidFill>
                <a:latin typeface="Montserrat Classic"/>
              </a:rPr>
              <a:t>comments: Comments on shipped orders.</a:t>
            </a:r>
          </a:p>
          <a:p>
            <a:pPr algn="just" marL="400173" indent="-200087" lvl="1">
              <a:lnSpc>
                <a:spcPts val="2669"/>
              </a:lnSpc>
              <a:buFont typeface="Arial"/>
              <a:buChar char="•"/>
            </a:pPr>
            <a:r>
              <a:rPr lang="en-US" sz="1853">
                <a:solidFill>
                  <a:srgbClr val="2E2E2E"/>
                </a:solidFill>
                <a:latin typeface="Montserrat Classic"/>
              </a:rPr>
              <a:t>customer number: identifying the customer who placed the order (act as foreign key).</a:t>
            </a:r>
          </a:p>
          <a:p>
            <a:pPr algn="just">
              <a:lnSpc>
                <a:spcPts val="2923"/>
              </a:lnSpc>
            </a:pPr>
            <a:r>
              <a:rPr lang="en-US" sz="2030">
                <a:solidFill>
                  <a:srgbClr val="2E2E2E"/>
                </a:solidFill>
                <a:latin typeface="Montserrat Classic Bold"/>
              </a:rPr>
              <a:t>Table: Orders details </a:t>
            </a:r>
          </a:p>
          <a:p>
            <a:pPr algn="just">
              <a:lnSpc>
                <a:spcPts val="2923"/>
              </a:lnSpc>
            </a:pPr>
            <a:r>
              <a:rPr lang="en-US" sz="2030">
                <a:solidFill>
                  <a:srgbClr val="2E2E2E"/>
                </a:solidFill>
                <a:latin typeface="Montserrat Classic Bold"/>
              </a:rPr>
              <a:t>   Fields:</a:t>
            </a:r>
          </a:p>
          <a:p>
            <a:pPr algn="just" marL="395097" indent="-197548" lvl="1">
              <a:lnSpc>
                <a:spcPts val="2635"/>
              </a:lnSpc>
              <a:buFont typeface="Arial"/>
              <a:buChar char="•"/>
            </a:pPr>
            <a:r>
              <a:rPr lang="en-US" sz="1829">
                <a:solidFill>
                  <a:srgbClr val="2E2E2E"/>
                </a:solidFill>
                <a:latin typeface="Montserrat Classic"/>
              </a:rPr>
              <a:t>order number: linking to the orders table (Unique identifier for each row).</a:t>
            </a:r>
          </a:p>
          <a:p>
            <a:pPr algn="just" marL="395097" indent="-197548" lvl="1">
              <a:lnSpc>
                <a:spcPts val="2635"/>
              </a:lnSpc>
              <a:buFont typeface="Arial"/>
              <a:buChar char="•"/>
            </a:pPr>
            <a:r>
              <a:rPr lang="en-US" sz="1829">
                <a:solidFill>
                  <a:srgbClr val="2E2E2E"/>
                </a:solidFill>
                <a:latin typeface="Montserrat Classic"/>
              </a:rPr>
              <a:t> product code: linking to the products table.</a:t>
            </a:r>
          </a:p>
          <a:p>
            <a:pPr algn="just" marL="395097" indent="-197548" lvl="1">
              <a:lnSpc>
                <a:spcPts val="2635"/>
              </a:lnSpc>
              <a:buFont typeface="Arial"/>
              <a:buChar char="•"/>
            </a:pPr>
            <a:r>
              <a:rPr lang="en-US" sz="1829">
                <a:solidFill>
                  <a:srgbClr val="2E2E2E"/>
                </a:solidFill>
                <a:latin typeface="Montserrat Classic"/>
              </a:rPr>
              <a:t>quantity ordered: Number of quantities ordered.</a:t>
            </a:r>
          </a:p>
          <a:p>
            <a:pPr algn="just" marL="395097" indent="-197548" lvl="1">
              <a:lnSpc>
                <a:spcPts val="2635"/>
              </a:lnSpc>
              <a:buFont typeface="Arial"/>
              <a:buChar char="•"/>
            </a:pPr>
            <a:r>
              <a:rPr lang="en-US" sz="1829">
                <a:solidFill>
                  <a:srgbClr val="2E2E2E"/>
                </a:solidFill>
                <a:latin typeface="Montserrat Classic"/>
              </a:rPr>
              <a:t>price per item: selling price for each item.</a:t>
            </a:r>
          </a:p>
          <a:p>
            <a:pPr algn="just">
              <a:lnSpc>
                <a:spcPts val="2635"/>
              </a:lnSpc>
            </a:pPr>
          </a:p>
          <a:p>
            <a:pPr algn="just">
              <a:lnSpc>
                <a:spcPts val="292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41480">
            <a:off x="13113902" y="-5269055"/>
            <a:ext cx="6885296" cy="11055409"/>
          </a:xfrm>
          <a:custGeom>
            <a:avLst/>
            <a:gdLst/>
            <a:ahLst/>
            <a:cxnLst/>
            <a:rect r="r" b="b" t="t" l="l"/>
            <a:pathLst>
              <a:path h="11055409" w="6885296">
                <a:moveTo>
                  <a:pt x="0" y="0"/>
                </a:moveTo>
                <a:lnTo>
                  <a:pt x="6885297" y="0"/>
                </a:lnTo>
                <a:lnTo>
                  <a:pt x="6885297"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30771" y="2139899"/>
            <a:ext cx="16426457" cy="3003601"/>
          </a:xfrm>
          <a:prstGeom prst="rect">
            <a:avLst/>
          </a:prstGeom>
        </p:spPr>
        <p:txBody>
          <a:bodyPr anchor="t" rtlCol="false" tIns="0" lIns="0" bIns="0" rIns="0">
            <a:spAutoFit/>
          </a:bodyPr>
          <a:lstStyle/>
          <a:p>
            <a:pPr>
              <a:lnSpc>
                <a:spcPts val="3247"/>
              </a:lnSpc>
            </a:pPr>
            <a:r>
              <a:rPr lang="en-US" sz="2029">
                <a:solidFill>
                  <a:srgbClr val="2E2E2E"/>
                </a:solidFill>
                <a:latin typeface="Montserrat Classic Bold"/>
              </a:rPr>
              <a:t>Table: Payment </a:t>
            </a:r>
          </a:p>
          <a:p>
            <a:pPr>
              <a:lnSpc>
                <a:spcPts val="3248"/>
              </a:lnSpc>
            </a:pPr>
            <a:r>
              <a:rPr lang="en-US" sz="2030">
                <a:solidFill>
                  <a:srgbClr val="2E2E2E"/>
                </a:solidFill>
                <a:latin typeface="Montserrat Classic Bold"/>
              </a:rPr>
              <a:t>   Fields:</a:t>
            </a:r>
          </a:p>
          <a:p>
            <a:pPr marL="395097" indent="-197548" lvl="1">
              <a:lnSpc>
                <a:spcPts val="2927"/>
              </a:lnSpc>
              <a:buFont typeface="Arial"/>
              <a:buChar char="•"/>
            </a:pPr>
            <a:r>
              <a:rPr lang="en-US" sz="1829">
                <a:solidFill>
                  <a:srgbClr val="2E2E2E"/>
                </a:solidFill>
                <a:latin typeface="Montserrat Classic"/>
              </a:rPr>
              <a:t>customer number: linking to the customer’s table.</a:t>
            </a:r>
          </a:p>
          <a:p>
            <a:pPr marL="395097" indent="-197548" lvl="1">
              <a:lnSpc>
                <a:spcPts val="2927"/>
              </a:lnSpc>
              <a:buFont typeface="Arial"/>
              <a:buChar char="•"/>
            </a:pPr>
            <a:r>
              <a:rPr lang="en-US" sz="1829">
                <a:solidFill>
                  <a:srgbClr val="2E2E2E"/>
                </a:solidFill>
                <a:latin typeface="Montserrat Classic"/>
              </a:rPr>
              <a:t>payment date: date of payments.</a:t>
            </a:r>
          </a:p>
          <a:p>
            <a:pPr marL="395097" indent="-197548" lvl="1">
              <a:lnSpc>
                <a:spcPts val="2927"/>
              </a:lnSpc>
              <a:buFont typeface="Arial"/>
              <a:buChar char="•"/>
            </a:pPr>
            <a:r>
              <a:rPr lang="en-US" sz="1829">
                <a:solidFill>
                  <a:srgbClr val="2E2E2E"/>
                </a:solidFill>
                <a:latin typeface="Montserrat Classic"/>
              </a:rPr>
              <a:t>check number: Check numbers for payments.</a:t>
            </a:r>
          </a:p>
          <a:p>
            <a:pPr marL="395097" indent="-197548" lvl="1">
              <a:lnSpc>
                <a:spcPts val="2927"/>
              </a:lnSpc>
              <a:buFont typeface="Arial"/>
              <a:buChar char="•"/>
            </a:pPr>
            <a:r>
              <a:rPr lang="en-US" sz="1829">
                <a:solidFill>
                  <a:srgbClr val="2E2E2E"/>
                </a:solidFill>
                <a:latin typeface="Montserrat Classic"/>
              </a:rPr>
              <a:t>payment amount: Payment amount done by customers.</a:t>
            </a:r>
          </a:p>
          <a:p>
            <a:pPr algn="just">
              <a:lnSpc>
                <a:spcPts val="2674"/>
              </a:lnSpc>
            </a:pPr>
          </a:p>
          <a:p>
            <a:pPr algn="just">
              <a:lnSpc>
                <a:spcPts val="292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1028700"/>
            <a:ext cx="18288000" cy="9258300"/>
            <a:chOff x="0" y="0"/>
            <a:chExt cx="24384000" cy="12344400"/>
          </a:xfrm>
        </p:grpSpPr>
        <p:pic>
          <p:nvPicPr>
            <p:cNvPr name="Picture 5" id="5"/>
            <p:cNvPicPr>
              <a:picLocks noChangeAspect="true"/>
            </p:cNvPicPr>
            <p:nvPr/>
          </p:nvPicPr>
          <p:blipFill>
            <a:blip r:embed="rId6"/>
            <a:srcRect l="0" t="3544" r="0" b="3544"/>
            <a:stretch>
              <a:fillRect/>
            </a:stretch>
          </p:blipFill>
          <p:spPr>
            <a:xfrm flipH="false" flipV="false">
              <a:off x="0" y="0"/>
              <a:ext cx="24384000" cy="12344400"/>
            </a:xfrm>
            <a:prstGeom prst="rect">
              <a:avLst/>
            </a:prstGeom>
          </p:spPr>
        </p:pic>
      </p:grpSp>
      <p:sp>
        <p:nvSpPr>
          <p:cNvPr name="TextBox 6" id="6"/>
          <p:cNvSpPr txBox="true"/>
          <p:nvPr/>
        </p:nvSpPr>
        <p:spPr>
          <a:xfrm rot="0">
            <a:off x="6273319" y="114206"/>
            <a:ext cx="5741363" cy="914494"/>
          </a:xfrm>
          <a:prstGeom prst="rect">
            <a:avLst/>
          </a:prstGeom>
        </p:spPr>
        <p:txBody>
          <a:bodyPr anchor="t" rtlCol="false" tIns="0" lIns="0" bIns="0" rIns="0">
            <a:spAutoFit/>
          </a:bodyPr>
          <a:lstStyle/>
          <a:p>
            <a:pPr>
              <a:lnSpc>
                <a:spcPts val="6813"/>
              </a:lnSpc>
            </a:pPr>
            <a:r>
              <a:rPr lang="en-US" sz="6813">
                <a:solidFill>
                  <a:srgbClr val="004AAD"/>
                </a:solidFill>
                <a:latin typeface="Montserrat Classic Bold"/>
              </a:rPr>
              <a:t>ER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9281995" y="-515452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0248374" y="-397035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84911" y="0"/>
            <a:ext cx="5540171" cy="10287000"/>
          </a:xfrm>
          <a:custGeom>
            <a:avLst/>
            <a:gdLst/>
            <a:ahLst/>
            <a:cxnLst/>
            <a:rect r="r" b="b" t="t" l="l"/>
            <a:pathLst>
              <a:path h="10287000" w="5540171">
                <a:moveTo>
                  <a:pt x="0" y="0"/>
                </a:moveTo>
                <a:lnTo>
                  <a:pt x="5540171" y="0"/>
                </a:lnTo>
                <a:lnTo>
                  <a:pt x="5540171" y="10287000"/>
                </a:lnTo>
                <a:lnTo>
                  <a:pt x="0" y="10287000"/>
                </a:lnTo>
                <a:lnTo>
                  <a:pt x="0" y="0"/>
                </a:lnTo>
                <a:close/>
              </a:path>
            </a:pathLst>
          </a:custGeom>
          <a:blipFill>
            <a:blip r:embed="rId6"/>
            <a:stretch>
              <a:fillRect l="0" t="0" r="0" b="0"/>
            </a:stretch>
          </a:blipFill>
        </p:spPr>
      </p:sp>
      <p:sp>
        <p:nvSpPr>
          <p:cNvPr name="Freeform 5" id="5"/>
          <p:cNvSpPr/>
          <p:nvPr/>
        </p:nvSpPr>
        <p:spPr>
          <a:xfrm flipH="false" flipV="false" rot="0">
            <a:off x="9274929" y="0"/>
            <a:ext cx="5635256" cy="10287000"/>
          </a:xfrm>
          <a:custGeom>
            <a:avLst/>
            <a:gdLst/>
            <a:ahLst/>
            <a:cxnLst/>
            <a:rect r="r" b="b" t="t" l="l"/>
            <a:pathLst>
              <a:path h="10287000" w="5635256">
                <a:moveTo>
                  <a:pt x="0" y="0"/>
                </a:moveTo>
                <a:lnTo>
                  <a:pt x="5635256" y="0"/>
                </a:lnTo>
                <a:lnTo>
                  <a:pt x="5635256" y="10287000"/>
                </a:lnTo>
                <a:lnTo>
                  <a:pt x="0" y="10287000"/>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DAFvk_-w3BY</dc:identifier>
  <dcterms:modified xsi:type="dcterms:W3CDTF">2011-08-01T06:04:30Z</dcterms:modified>
  <cp:revision>1</cp:revision>
  <dc:title>Modern and Minimal Company Profile Presentation</dc:title>
</cp:coreProperties>
</file>